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 id="261"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6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u="sng" dirty="0"/>
              <a:t>How often do you read music magazines?</a:t>
            </a:r>
          </a:p>
        </c:rich>
      </c:tx>
      <c:layout/>
      <c:overlay val="0"/>
    </c:title>
    <c:autoTitleDeleted val="0"/>
    <c:plotArea>
      <c:layout/>
      <c:pieChart>
        <c:varyColors val="1"/>
        <c:ser>
          <c:idx val="0"/>
          <c:order val="0"/>
          <c:tx>
            <c:strRef>
              <c:f>Sheet1!$B$1</c:f>
              <c:strCache>
                <c:ptCount val="1"/>
                <c:pt idx="0">
                  <c:v>How often do you read music magazines?</c:v>
                </c:pt>
              </c:strCache>
            </c:strRef>
          </c:tx>
          <c:dPt>
            <c:idx val="0"/>
            <c:bubble3D val="0"/>
            <c:explosion val="9"/>
            <c:extLst>
              <c:ext xmlns:c16="http://schemas.microsoft.com/office/drawing/2014/chart" uri="{C3380CC4-5D6E-409C-BE32-E72D297353CC}">
                <c16:uniqueId val="{00000000-BD49-4000-B750-9992D8D77845}"/>
              </c:ext>
            </c:extLst>
          </c:dPt>
          <c:dPt>
            <c:idx val="2"/>
            <c:bubble3D val="0"/>
            <c:explosion val="10"/>
            <c:extLst>
              <c:ext xmlns:c16="http://schemas.microsoft.com/office/drawing/2014/chart" uri="{C3380CC4-5D6E-409C-BE32-E72D297353CC}">
                <c16:uniqueId val="{00000001-BD49-4000-B750-9992D8D77845}"/>
              </c:ext>
            </c:extLst>
          </c:dPt>
          <c:dPt>
            <c:idx val="3"/>
            <c:bubble3D val="0"/>
            <c:explosion val="8"/>
            <c:extLst>
              <c:ext xmlns:c16="http://schemas.microsoft.com/office/drawing/2014/chart" uri="{C3380CC4-5D6E-409C-BE32-E72D297353CC}">
                <c16:uniqueId val="{00000002-BD49-4000-B750-9992D8D77845}"/>
              </c:ext>
            </c:extLst>
          </c:dPt>
          <c:cat>
            <c:strRef>
              <c:f>Sheet1!$A$2:$A$5</c:f>
              <c:strCache>
                <c:ptCount val="4"/>
                <c:pt idx="0">
                  <c:v>once a week</c:v>
                </c:pt>
                <c:pt idx="1">
                  <c:v>once a month</c:v>
                </c:pt>
                <c:pt idx="2">
                  <c:v>once a year</c:v>
                </c:pt>
                <c:pt idx="3">
                  <c:v>never</c:v>
                </c:pt>
              </c:strCache>
            </c:strRef>
          </c:cat>
          <c:val>
            <c:numRef>
              <c:f>Sheet1!$B$2:$B$5</c:f>
              <c:numCache>
                <c:formatCode>General</c:formatCode>
                <c:ptCount val="4"/>
                <c:pt idx="0">
                  <c:v>5</c:v>
                </c:pt>
                <c:pt idx="1">
                  <c:v>12</c:v>
                </c:pt>
                <c:pt idx="2">
                  <c:v>7</c:v>
                </c:pt>
                <c:pt idx="3">
                  <c:v>6</c:v>
                </c:pt>
              </c:numCache>
            </c:numRef>
          </c:val>
          <c:extLst>
            <c:ext xmlns:c16="http://schemas.microsoft.com/office/drawing/2014/chart" uri="{C3380CC4-5D6E-409C-BE32-E72D297353CC}">
              <c16:uniqueId val="{00000003-BD49-4000-B750-9992D8D77845}"/>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4196325459317582"/>
          <c:y val="0.19741289370078738"/>
          <c:w val="0.26428674540682412"/>
          <c:h val="0.34693996062992127"/>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2160" b="1" i="0" u="sng" strike="noStrike" baseline="0" dirty="0" smtClean="0">
                <a:effectLst/>
              </a:rPr>
              <a:t>How often do you buy music magazines?</a:t>
            </a:r>
            <a:endParaRPr lang="en-US" u="sng" dirty="0"/>
          </a:p>
        </c:rich>
      </c:tx>
      <c:layout/>
      <c:overlay val="0"/>
    </c:title>
    <c:autoTitleDeleted val="0"/>
    <c:plotArea>
      <c:layout/>
      <c:pieChart>
        <c:varyColors val="1"/>
        <c:ser>
          <c:idx val="0"/>
          <c:order val="0"/>
          <c:tx>
            <c:strRef>
              <c:f>Sheet1!$B$1</c:f>
              <c:strCache>
                <c:ptCount val="1"/>
                <c:pt idx="0">
                  <c:v>Answers</c:v>
                </c:pt>
              </c:strCache>
            </c:strRef>
          </c:tx>
          <c:explosion val="3"/>
          <c:dPt>
            <c:idx val="0"/>
            <c:bubble3D val="0"/>
            <c:explosion val="5"/>
            <c:extLst>
              <c:ext xmlns:c16="http://schemas.microsoft.com/office/drawing/2014/chart" uri="{C3380CC4-5D6E-409C-BE32-E72D297353CC}">
                <c16:uniqueId val="{00000000-C73D-4723-81ED-B9AF62A15ECE}"/>
              </c:ext>
            </c:extLst>
          </c:dPt>
          <c:dPt>
            <c:idx val="1"/>
            <c:bubble3D val="0"/>
            <c:extLst>
              <c:ext xmlns:c16="http://schemas.microsoft.com/office/drawing/2014/chart" uri="{C3380CC4-5D6E-409C-BE32-E72D297353CC}">
                <c16:uniqueId val="{00000001-C73D-4723-81ED-B9AF62A15ECE}"/>
              </c:ext>
            </c:extLst>
          </c:dPt>
          <c:dPt>
            <c:idx val="2"/>
            <c:bubble3D val="0"/>
            <c:extLst>
              <c:ext xmlns:c16="http://schemas.microsoft.com/office/drawing/2014/chart" uri="{C3380CC4-5D6E-409C-BE32-E72D297353CC}">
                <c16:uniqueId val="{00000002-C73D-4723-81ED-B9AF62A15ECE}"/>
              </c:ext>
            </c:extLst>
          </c:dPt>
          <c:dPt>
            <c:idx val="3"/>
            <c:bubble3D val="0"/>
            <c:extLst>
              <c:ext xmlns:c16="http://schemas.microsoft.com/office/drawing/2014/chart" uri="{C3380CC4-5D6E-409C-BE32-E72D297353CC}">
                <c16:uniqueId val="{00000003-C73D-4723-81ED-B9AF62A15ECE}"/>
              </c:ext>
            </c:extLst>
          </c:dPt>
          <c:cat>
            <c:strRef>
              <c:f>Sheet1!$A$2:$A$5</c:f>
              <c:strCache>
                <c:ptCount val="4"/>
                <c:pt idx="0">
                  <c:v>once a week</c:v>
                </c:pt>
                <c:pt idx="1">
                  <c:v>once a month</c:v>
                </c:pt>
                <c:pt idx="2">
                  <c:v>once a year</c:v>
                </c:pt>
                <c:pt idx="3">
                  <c:v>never</c:v>
                </c:pt>
              </c:strCache>
            </c:strRef>
          </c:cat>
          <c:val>
            <c:numRef>
              <c:f>Sheet1!$B$2:$B$5</c:f>
              <c:numCache>
                <c:formatCode>General</c:formatCode>
                <c:ptCount val="4"/>
                <c:pt idx="0">
                  <c:v>9</c:v>
                </c:pt>
                <c:pt idx="1">
                  <c:v>6</c:v>
                </c:pt>
                <c:pt idx="2">
                  <c:v>7</c:v>
                </c:pt>
                <c:pt idx="3">
                  <c:v>8</c:v>
                </c:pt>
              </c:numCache>
            </c:numRef>
          </c:val>
          <c:extLst>
            <c:ext xmlns:c16="http://schemas.microsoft.com/office/drawing/2014/chart" uri="{C3380CC4-5D6E-409C-BE32-E72D297353CC}">
              <c16:uniqueId val="{00000004-C73D-4723-81ED-B9AF62A15ECE}"/>
            </c:ext>
          </c:extLst>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u="sng" dirty="0"/>
              <a:t>What genre of music do you like?</a:t>
            </a:r>
          </a:p>
        </c:rich>
      </c:tx>
      <c:overlay val="0"/>
    </c:title>
    <c:autoTitleDeleted val="0"/>
    <c:plotArea>
      <c:layout/>
      <c:pieChart>
        <c:varyColors val="1"/>
        <c:ser>
          <c:idx val="0"/>
          <c:order val="0"/>
          <c:tx>
            <c:strRef>
              <c:f>Sheet1!$B$1</c:f>
              <c:strCache>
                <c:ptCount val="1"/>
                <c:pt idx="0">
                  <c:v>What genre of music do you like?</c:v>
                </c:pt>
              </c:strCache>
            </c:strRef>
          </c:tx>
          <c:explosion val="11"/>
          <c:dPt>
            <c:idx val="0"/>
            <c:bubble3D val="0"/>
            <c:extLst>
              <c:ext xmlns:c16="http://schemas.microsoft.com/office/drawing/2014/chart" uri="{C3380CC4-5D6E-409C-BE32-E72D297353CC}">
                <c16:uniqueId val="{00000000-6F3D-4732-991A-0E66836D76F4}"/>
              </c:ext>
            </c:extLst>
          </c:dPt>
          <c:dPt>
            <c:idx val="1"/>
            <c:bubble3D val="0"/>
            <c:extLst>
              <c:ext xmlns:c16="http://schemas.microsoft.com/office/drawing/2014/chart" uri="{C3380CC4-5D6E-409C-BE32-E72D297353CC}">
                <c16:uniqueId val="{00000001-6F3D-4732-991A-0E66836D76F4}"/>
              </c:ext>
            </c:extLst>
          </c:dPt>
          <c:dPt>
            <c:idx val="7"/>
            <c:bubble3D val="0"/>
            <c:extLst>
              <c:ext xmlns:c16="http://schemas.microsoft.com/office/drawing/2014/chart" uri="{C3380CC4-5D6E-409C-BE32-E72D297353CC}">
                <c16:uniqueId val="{00000002-6F3D-4732-991A-0E66836D76F4}"/>
              </c:ext>
            </c:extLst>
          </c:dPt>
          <c:dPt>
            <c:idx val="9"/>
            <c:bubble3D val="0"/>
            <c:extLst>
              <c:ext xmlns:c16="http://schemas.microsoft.com/office/drawing/2014/chart" uri="{C3380CC4-5D6E-409C-BE32-E72D297353CC}">
                <c16:uniqueId val="{00000003-6F3D-4732-991A-0E66836D76F4}"/>
              </c:ext>
            </c:extLst>
          </c:dPt>
          <c:dPt>
            <c:idx val="10"/>
            <c:bubble3D val="0"/>
            <c:extLst>
              <c:ext xmlns:c16="http://schemas.microsoft.com/office/drawing/2014/chart" uri="{C3380CC4-5D6E-409C-BE32-E72D297353CC}">
                <c16:uniqueId val="{00000004-6F3D-4732-991A-0E66836D76F4}"/>
              </c:ext>
            </c:extLst>
          </c:dPt>
          <c:cat>
            <c:strRef>
              <c:f>Sheet1!$A$2:$A$12</c:f>
              <c:strCache>
                <c:ptCount val="11"/>
                <c:pt idx="0">
                  <c:v>pop music</c:v>
                </c:pt>
                <c:pt idx="1">
                  <c:v>indie/alternative</c:v>
                </c:pt>
                <c:pt idx="2">
                  <c:v>rock</c:v>
                </c:pt>
                <c:pt idx="3">
                  <c:v>country</c:v>
                </c:pt>
                <c:pt idx="4">
                  <c:v>jazz</c:v>
                </c:pt>
                <c:pt idx="5">
                  <c:v>classical</c:v>
                </c:pt>
                <c:pt idx="6">
                  <c:v>electro</c:v>
                </c:pt>
                <c:pt idx="7">
                  <c:v>Hip Hop/Rap</c:v>
                </c:pt>
                <c:pt idx="8">
                  <c:v>R&amp;B and Soul</c:v>
                </c:pt>
                <c:pt idx="9">
                  <c:v>Nothing</c:v>
                </c:pt>
                <c:pt idx="10">
                  <c:v>Other</c:v>
                </c:pt>
              </c:strCache>
            </c:strRef>
          </c:cat>
          <c:val>
            <c:numRef>
              <c:f>Sheet1!$B$2:$B$12</c:f>
              <c:numCache>
                <c:formatCode>General</c:formatCode>
                <c:ptCount val="11"/>
                <c:pt idx="0">
                  <c:v>5</c:v>
                </c:pt>
                <c:pt idx="1">
                  <c:v>8</c:v>
                </c:pt>
                <c:pt idx="2">
                  <c:v>2</c:v>
                </c:pt>
                <c:pt idx="3">
                  <c:v>1</c:v>
                </c:pt>
                <c:pt idx="4">
                  <c:v>2</c:v>
                </c:pt>
                <c:pt idx="5">
                  <c:v>1</c:v>
                </c:pt>
                <c:pt idx="6">
                  <c:v>1</c:v>
                </c:pt>
                <c:pt idx="7">
                  <c:v>4</c:v>
                </c:pt>
                <c:pt idx="8">
                  <c:v>1</c:v>
                </c:pt>
                <c:pt idx="9">
                  <c:v>2</c:v>
                </c:pt>
                <c:pt idx="10">
                  <c:v>3</c:v>
                </c:pt>
              </c:numCache>
            </c:numRef>
          </c:val>
          <c:extLst>
            <c:ext xmlns:c16="http://schemas.microsoft.com/office/drawing/2014/chart" uri="{C3380CC4-5D6E-409C-BE32-E72D297353CC}">
              <c16:uniqueId val="{00000005-6F3D-4732-991A-0E66836D76F4}"/>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u="sng" dirty="0"/>
              <a:t>How often do you listen to </a:t>
            </a:r>
            <a:r>
              <a:rPr lang="en-GB" u="sng" dirty="0" smtClean="0"/>
              <a:t>music?</a:t>
            </a:r>
            <a:endParaRPr lang="en-GB" u="sng" dirty="0"/>
          </a:p>
        </c:rich>
      </c:tx>
      <c:overlay val="0"/>
    </c:title>
    <c:autoTitleDeleted val="0"/>
    <c:plotArea>
      <c:layout/>
      <c:pieChart>
        <c:varyColors val="1"/>
        <c:ser>
          <c:idx val="0"/>
          <c:order val="0"/>
          <c:tx>
            <c:strRef>
              <c:f>Sheet1!$B$1</c:f>
              <c:strCache>
                <c:ptCount val="1"/>
                <c:pt idx="0">
                  <c:v>How often do you listen to music</c:v>
                </c:pt>
              </c:strCache>
            </c:strRef>
          </c:tx>
          <c:explosion val="14"/>
          <c:cat>
            <c:strRef>
              <c:f>Sheet1!$A$2:$A$5</c:f>
              <c:strCache>
                <c:ptCount val="4"/>
                <c:pt idx="0">
                  <c:v>once a day</c:v>
                </c:pt>
                <c:pt idx="1">
                  <c:v>once a week</c:v>
                </c:pt>
                <c:pt idx="2">
                  <c:v>once a month</c:v>
                </c:pt>
                <c:pt idx="3">
                  <c:v>never</c:v>
                </c:pt>
              </c:strCache>
            </c:strRef>
          </c:cat>
          <c:val>
            <c:numRef>
              <c:f>Sheet1!$B$2:$B$5</c:f>
              <c:numCache>
                <c:formatCode>General</c:formatCode>
                <c:ptCount val="4"/>
                <c:pt idx="0">
                  <c:v>28</c:v>
                </c:pt>
                <c:pt idx="1">
                  <c:v>1</c:v>
                </c:pt>
                <c:pt idx="2">
                  <c:v>1</c:v>
                </c:pt>
                <c:pt idx="3">
                  <c:v>1.2</c:v>
                </c:pt>
              </c:numCache>
            </c:numRef>
          </c:val>
          <c:extLst>
            <c:ext xmlns:c16="http://schemas.microsoft.com/office/drawing/2014/chart" uri="{C3380CC4-5D6E-409C-BE32-E72D297353CC}">
              <c16:uniqueId val="{00000000-9C6D-4739-AEA2-B9DAA49B74D6}"/>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u="sng" dirty="0"/>
              <a:t>What made you like the type of music you listen to?</a:t>
            </a:r>
          </a:p>
        </c:rich>
      </c:tx>
      <c:overlay val="0"/>
    </c:title>
    <c:autoTitleDeleted val="0"/>
    <c:plotArea>
      <c:layout/>
      <c:pieChart>
        <c:varyColors val="1"/>
        <c:ser>
          <c:idx val="0"/>
          <c:order val="0"/>
          <c:tx>
            <c:strRef>
              <c:f>Sheet1!$B$1</c:f>
              <c:strCache>
                <c:ptCount val="1"/>
                <c:pt idx="0">
                  <c:v>What made you like the type of music you listen to?</c:v>
                </c:pt>
              </c:strCache>
            </c:strRef>
          </c:tx>
          <c:explosion val="5"/>
          <c:cat>
            <c:strRef>
              <c:f>Sheet1!$A$2:$A$8</c:f>
              <c:strCache>
                <c:ptCount val="7"/>
                <c:pt idx="0">
                  <c:v>friends</c:v>
                </c:pt>
                <c:pt idx="1">
                  <c:v>family</c:v>
                </c:pt>
                <c:pt idx="2">
                  <c:v>school</c:v>
                </c:pt>
                <c:pt idx="3">
                  <c:v>radio</c:v>
                </c:pt>
                <c:pt idx="4">
                  <c:v>tv</c:v>
                </c:pt>
                <c:pt idx="5">
                  <c:v>social media</c:v>
                </c:pt>
                <c:pt idx="6">
                  <c:v>nothing</c:v>
                </c:pt>
              </c:strCache>
            </c:strRef>
          </c:cat>
          <c:val>
            <c:numRef>
              <c:f>Sheet1!$B$2:$B$8</c:f>
              <c:numCache>
                <c:formatCode>General</c:formatCode>
                <c:ptCount val="7"/>
                <c:pt idx="0">
                  <c:v>15</c:v>
                </c:pt>
                <c:pt idx="1">
                  <c:v>10</c:v>
                </c:pt>
                <c:pt idx="2">
                  <c:v>0</c:v>
                </c:pt>
                <c:pt idx="3">
                  <c:v>0</c:v>
                </c:pt>
                <c:pt idx="4">
                  <c:v>0</c:v>
                </c:pt>
                <c:pt idx="5">
                  <c:v>0</c:v>
                </c:pt>
                <c:pt idx="6">
                  <c:v>5</c:v>
                </c:pt>
              </c:numCache>
            </c:numRef>
          </c:val>
          <c:extLst>
            <c:ext xmlns:c16="http://schemas.microsoft.com/office/drawing/2014/chart" uri="{C3380CC4-5D6E-409C-BE32-E72D297353CC}">
              <c16:uniqueId val="{00000000-7EC1-49FE-B24D-C2200C5889B9}"/>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b="1" i="0" u="sng" dirty="0" smtClean="0">
                <a:effectLst/>
              </a:rPr>
              <a:t>What part of music magazines do you enjoy most?</a:t>
            </a:r>
            <a:endParaRPr lang="en-GB" b="1" i="0" u="sng" dirty="0">
              <a:effectLst/>
            </a:endParaRPr>
          </a:p>
        </c:rich>
      </c:tx>
      <c:overlay val="0"/>
    </c:title>
    <c:autoTitleDeleted val="0"/>
    <c:plotArea>
      <c:layout/>
      <c:barChart>
        <c:barDir val="col"/>
        <c:grouping val="stacked"/>
        <c:varyColors val="0"/>
        <c:ser>
          <c:idx val="0"/>
          <c:order val="0"/>
          <c:tx>
            <c:strRef>
              <c:f>Sheet1!$B$1</c:f>
              <c:strCache>
                <c:ptCount val="1"/>
                <c:pt idx="0">
                  <c:v>Response</c:v>
                </c:pt>
              </c:strCache>
            </c:strRef>
          </c:tx>
          <c:invertIfNegative val="0"/>
          <c:cat>
            <c:strRef>
              <c:f>Sheet1!$A$2:$A$8</c:f>
              <c:strCache>
                <c:ptCount val="7"/>
                <c:pt idx="0">
                  <c:v>Front cover</c:v>
                </c:pt>
                <c:pt idx="1">
                  <c:v>Interviews</c:v>
                </c:pt>
                <c:pt idx="2">
                  <c:v>Gossip</c:v>
                </c:pt>
                <c:pt idx="3">
                  <c:v>Freebies</c:v>
                </c:pt>
                <c:pt idx="4">
                  <c:v>Price</c:v>
                </c:pt>
                <c:pt idx="5">
                  <c:v>Artists</c:v>
                </c:pt>
                <c:pt idx="6">
                  <c:v>Other</c:v>
                </c:pt>
              </c:strCache>
            </c:strRef>
          </c:cat>
          <c:val>
            <c:numRef>
              <c:f>Sheet1!$B$2:$B$8</c:f>
              <c:numCache>
                <c:formatCode>General</c:formatCode>
                <c:ptCount val="7"/>
                <c:pt idx="0">
                  <c:v>15</c:v>
                </c:pt>
                <c:pt idx="1">
                  <c:v>11</c:v>
                </c:pt>
                <c:pt idx="2">
                  <c:v>9</c:v>
                </c:pt>
                <c:pt idx="3">
                  <c:v>10</c:v>
                </c:pt>
                <c:pt idx="4">
                  <c:v>1</c:v>
                </c:pt>
                <c:pt idx="5">
                  <c:v>13</c:v>
                </c:pt>
              </c:numCache>
            </c:numRef>
          </c:val>
          <c:extLst>
            <c:ext xmlns:c16="http://schemas.microsoft.com/office/drawing/2014/chart" uri="{C3380CC4-5D6E-409C-BE32-E72D297353CC}">
              <c16:uniqueId val="{00000000-B3F1-49A5-A9D6-74408E00467E}"/>
            </c:ext>
          </c:extLst>
        </c:ser>
        <c:dLbls>
          <c:showLegendKey val="0"/>
          <c:showVal val="0"/>
          <c:showCatName val="0"/>
          <c:showSerName val="0"/>
          <c:showPercent val="0"/>
          <c:showBubbleSize val="0"/>
        </c:dLbls>
        <c:gapWidth val="150"/>
        <c:overlap val="100"/>
        <c:axId val="31083520"/>
        <c:axId val="32059392"/>
      </c:barChart>
      <c:catAx>
        <c:axId val="31083520"/>
        <c:scaling>
          <c:orientation val="minMax"/>
        </c:scaling>
        <c:delete val="0"/>
        <c:axPos val="b"/>
        <c:numFmt formatCode="General" sourceLinked="0"/>
        <c:majorTickMark val="out"/>
        <c:minorTickMark val="none"/>
        <c:tickLblPos val="nextTo"/>
        <c:crossAx val="32059392"/>
        <c:crosses val="autoZero"/>
        <c:auto val="1"/>
        <c:lblAlgn val="ctr"/>
        <c:lblOffset val="100"/>
        <c:noMultiLvlLbl val="0"/>
      </c:catAx>
      <c:valAx>
        <c:axId val="32059392"/>
        <c:scaling>
          <c:orientation val="minMax"/>
        </c:scaling>
        <c:delete val="0"/>
        <c:axPos val="l"/>
        <c:majorGridlines/>
        <c:numFmt formatCode="General" sourceLinked="1"/>
        <c:majorTickMark val="out"/>
        <c:minorTickMark val="none"/>
        <c:tickLblPos val="nextTo"/>
        <c:crossAx val="3108352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u="sng" dirty="0"/>
              <a:t>How much would you pay for a magazine?</a:t>
            </a:r>
          </a:p>
        </c:rich>
      </c:tx>
      <c:layout/>
      <c:overlay val="0"/>
    </c:title>
    <c:autoTitleDeleted val="0"/>
    <c:plotArea>
      <c:layout>
        <c:manualLayout>
          <c:layoutTarget val="inner"/>
          <c:xMode val="edge"/>
          <c:yMode val="edge"/>
          <c:x val="0.17499630326380733"/>
          <c:y val="0.2265082591262898"/>
          <c:w val="0.46143518518518517"/>
          <c:h val="0.83903182593406089"/>
        </c:manualLayout>
      </c:layout>
      <c:pieChart>
        <c:varyColors val="1"/>
        <c:ser>
          <c:idx val="0"/>
          <c:order val="0"/>
          <c:tx>
            <c:strRef>
              <c:f>Sheet1!$B$1</c:f>
              <c:strCache>
                <c:ptCount val="1"/>
                <c:pt idx="0">
                  <c:v>How much would you pay for a magazine?</c:v>
                </c:pt>
              </c:strCache>
            </c:strRef>
          </c:tx>
          <c:explosion val="14"/>
          <c:cat>
            <c:strRef>
              <c:f>Sheet1!$A$2:$A$6</c:f>
              <c:strCache>
                <c:ptCount val="5"/>
                <c:pt idx="0">
                  <c:v>£0-£0.50</c:v>
                </c:pt>
                <c:pt idx="1">
                  <c:v>£0.51-£1.00</c:v>
                </c:pt>
                <c:pt idx="2">
                  <c:v>£1.01-£2.00</c:v>
                </c:pt>
                <c:pt idx="3">
                  <c:v>£2.01-£3.00</c:v>
                </c:pt>
                <c:pt idx="4">
                  <c:v>£3.01-£4.00</c:v>
                </c:pt>
              </c:strCache>
            </c:strRef>
          </c:cat>
          <c:val>
            <c:numRef>
              <c:f>Sheet1!$B$2:$B$6</c:f>
              <c:numCache>
                <c:formatCode>General</c:formatCode>
                <c:ptCount val="5"/>
                <c:pt idx="0">
                  <c:v>0</c:v>
                </c:pt>
                <c:pt idx="1">
                  <c:v>0</c:v>
                </c:pt>
                <c:pt idx="2">
                  <c:v>3</c:v>
                </c:pt>
                <c:pt idx="3">
                  <c:v>1</c:v>
                </c:pt>
                <c:pt idx="4">
                  <c:v>2</c:v>
                </c:pt>
              </c:numCache>
            </c:numRef>
          </c:val>
          <c:extLst>
            <c:ext xmlns:c16="http://schemas.microsoft.com/office/drawing/2014/chart" uri="{C3380CC4-5D6E-409C-BE32-E72D297353CC}">
              <c16:uniqueId val="{00000000-830A-49FD-99D0-E94C3777DD0C}"/>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5575872772031862"/>
          <c:y val="0.27685577632870617"/>
          <c:w val="0.24643179384808331"/>
          <c:h val="0.38940994435880277"/>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u="sng" dirty="0"/>
              <a:t>Do you listen to music at work?</a:t>
            </a:r>
          </a:p>
        </c:rich>
      </c:tx>
      <c:layout/>
      <c:overlay val="0"/>
    </c:title>
    <c:autoTitleDeleted val="0"/>
    <c:plotArea>
      <c:layout/>
      <c:pieChart>
        <c:varyColors val="1"/>
        <c:ser>
          <c:idx val="0"/>
          <c:order val="0"/>
          <c:tx>
            <c:strRef>
              <c:f>Sheet1!$B$1</c:f>
              <c:strCache>
                <c:ptCount val="1"/>
                <c:pt idx="0">
                  <c:v>Do you listen to music at work?</c:v>
                </c:pt>
              </c:strCache>
            </c:strRef>
          </c:tx>
          <c:dPt>
            <c:idx val="0"/>
            <c:bubble3D val="0"/>
            <c:extLst>
              <c:ext xmlns:c16="http://schemas.microsoft.com/office/drawing/2014/chart" uri="{C3380CC4-5D6E-409C-BE32-E72D297353CC}">
                <c16:uniqueId val="{00000000-DC33-40E3-A410-C4F0873C0E7C}"/>
              </c:ext>
            </c:extLst>
          </c:dPt>
          <c:dPt>
            <c:idx val="1"/>
            <c:bubble3D val="0"/>
            <c:explosion val="8"/>
            <c:extLst>
              <c:ext xmlns:c16="http://schemas.microsoft.com/office/drawing/2014/chart" uri="{C3380CC4-5D6E-409C-BE32-E72D297353CC}">
                <c16:uniqueId val="{00000001-DC33-40E3-A410-C4F0873C0E7C}"/>
              </c:ext>
            </c:extLst>
          </c:dPt>
          <c:dPt>
            <c:idx val="2"/>
            <c:bubble3D val="0"/>
            <c:explosion val="4"/>
            <c:extLst>
              <c:ext xmlns:c16="http://schemas.microsoft.com/office/drawing/2014/chart" uri="{C3380CC4-5D6E-409C-BE32-E72D297353CC}">
                <c16:uniqueId val="{00000002-DC33-40E3-A410-C4F0873C0E7C}"/>
              </c:ext>
            </c:extLst>
          </c:dPt>
          <c:cat>
            <c:strRef>
              <c:f>Sheet1!$A$2:$A$4</c:f>
              <c:strCache>
                <c:ptCount val="3"/>
                <c:pt idx="0">
                  <c:v>Yes</c:v>
                </c:pt>
                <c:pt idx="1">
                  <c:v>No </c:v>
                </c:pt>
                <c:pt idx="2">
                  <c:v>Sometimes</c:v>
                </c:pt>
              </c:strCache>
            </c:strRef>
          </c:cat>
          <c:val>
            <c:numRef>
              <c:f>Sheet1!$B$2:$B$4</c:f>
              <c:numCache>
                <c:formatCode>General</c:formatCode>
                <c:ptCount val="3"/>
                <c:pt idx="0">
                  <c:v>4</c:v>
                </c:pt>
                <c:pt idx="1">
                  <c:v>1</c:v>
                </c:pt>
                <c:pt idx="2">
                  <c:v>1.4</c:v>
                </c:pt>
              </c:numCache>
            </c:numRef>
          </c:val>
          <c:extLst>
            <c:ext xmlns:c16="http://schemas.microsoft.com/office/drawing/2014/chart" uri="{C3380CC4-5D6E-409C-BE32-E72D297353CC}">
              <c16:uniqueId val="{00000003-DC33-40E3-A410-C4F0873C0E7C}"/>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9102639768569685"/>
          <c:y val="0.1353552824006736"/>
          <c:w val="0.22513160552802633"/>
          <c:h val="0.23364596661528164"/>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dirty="0" smtClean="0"/>
              <a:t>How</a:t>
            </a:r>
            <a:r>
              <a:rPr lang="en-US" u="sng" baseline="0" dirty="0" smtClean="0"/>
              <a:t> do you listen to music?</a:t>
            </a:r>
            <a:endParaRPr lang="en-US" u="sng" dirty="0"/>
          </a:p>
        </c:rich>
      </c:tx>
      <c:layout/>
      <c:overlay val="0"/>
    </c:title>
    <c:autoTitleDeleted val="0"/>
    <c:plotArea>
      <c:layout/>
      <c:pieChart>
        <c:varyColors val="1"/>
        <c:ser>
          <c:idx val="0"/>
          <c:order val="0"/>
          <c:tx>
            <c:strRef>
              <c:f>Sheet1!$B$1</c:f>
              <c:strCache>
                <c:ptCount val="1"/>
                <c:pt idx="0">
                  <c:v>Sales</c:v>
                </c:pt>
              </c:strCache>
            </c:strRef>
          </c:tx>
          <c:explosion val="7"/>
          <c:cat>
            <c:strRef>
              <c:f>Sheet1!$A$2:$A$6</c:f>
              <c:strCache>
                <c:ptCount val="5"/>
                <c:pt idx="0">
                  <c:v>Phone</c:v>
                </c:pt>
                <c:pt idx="1">
                  <c:v>TV</c:v>
                </c:pt>
                <c:pt idx="2">
                  <c:v>Radio</c:v>
                </c:pt>
                <c:pt idx="3">
                  <c:v>Laptop</c:v>
                </c:pt>
                <c:pt idx="4">
                  <c:v>CD Player</c:v>
                </c:pt>
              </c:strCache>
            </c:strRef>
          </c:cat>
          <c:val>
            <c:numRef>
              <c:f>Sheet1!$B$2:$B$6</c:f>
              <c:numCache>
                <c:formatCode>General</c:formatCode>
                <c:ptCount val="5"/>
                <c:pt idx="0">
                  <c:v>3</c:v>
                </c:pt>
                <c:pt idx="1">
                  <c:v>1</c:v>
                </c:pt>
                <c:pt idx="2">
                  <c:v>2</c:v>
                </c:pt>
                <c:pt idx="3">
                  <c:v>4</c:v>
                </c:pt>
                <c:pt idx="4">
                  <c:v>1</c:v>
                </c:pt>
              </c:numCache>
            </c:numRef>
          </c:val>
          <c:extLst>
            <c:ext xmlns:c16="http://schemas.microsoft.com/office/drawing/2014/chart" uri="{C3380CC4-5D6E-409C-BE32-E72D297353CC}">
              <c16:uniqueId val="{00000000-B727-440A-B633-1D1E2830C447}"/>
            </c:ext>
          </c:extLst>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BCE8223-4E9C-4C04-B3FC-FD3941AA1ACF}" type="datetimeFigureOut">
              <a:rPr lang="en-GB" smtClean="0"/>
              <a:t>11/11/2016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1387818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CE8223-4E9C-4C04-B3FC-FD3941AA1ACF}" type="datetimeFigureOut">
              <a:rPr lang="en-GB" smtClean="0"/>
              <a:t>11/11/2016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385966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CE8223-4E9C-4C04-B3FC-FD3941AA1ACF}" type="datetimeFigureOut">
              <a:rPr lang="en-GB" smtClean="0"/>
              <a:t>11/11/2016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2513363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BCE8223-4E9C-4C04-B3FC-FD3941AA1ACF}" type="datetimeFigureOut">
              <a:rPr lang="en-GB" smtClean="0"/>
              <a:t>11/11/2016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2459156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BCE8223-4E9C-4C04-B3FC-FD3941AA1ACF}" type="datetimeFigureOut">
              <a:rPr lang="en-GB" smtClean="0"/>
              <a:t>11/11/2016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4151260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BCE8223-4E9C-4C04-B3FC-FD3941AA1ACF}" type="datetimeFigureOut">
              <a:rPr lang="en-GB" smtClean="0"/>
              <a:t>11/11/2016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142370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CE8223-4E9C-4C04-B3FC-FD3941AA1ACF}" type="datetimeFigureOut">
              <a:rPr lang="en-GB" smtClean="0"/>
              <a:t>11/11/2016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473131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CE8223-4E9C-4C04-B3FC-FD3941AA1ACF}" type="datetimeFigureOut">
              <a:rPr lang="en-GB" smtClean="0"/>
              <a:t>11/11/2016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1784474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CE8223-4E9C-4C04-B3FC-FD3941AA1ACF}" type="datetimeFigureOut">
              <a:rPr lang="en-GB" smtClean="0"/>
              <a:t>11/11/2016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2353723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CE8223-4E9C-4C04-B3FC-FD3941AA1ACF}" type="datetimeFigureOut">
              <a:rPr lang="en-GB" smtClean="0"/>
              <a:t>11/11/2016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2846712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CE8223-4E9C-4C04-B3FC-FD3941AA1ACF}" type="datetimeFigureOut">
              <a:rPr lang="en-GB" smtClean="0"/>
              <a:t>11/11/2016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64686E-D138-4D2B-937A-16B9659F371B}" type="slidenum">
              <a:rPr lang="en-GB" smtClean="0"/>
              <a:t>‹#›</a:t>
            </a:fld>
            <a:endParaRPr lang="en-GB"/>
          </a:p>
        </p:txBody>
      </p:sp>
    </p:spTree>
    <p:extLst>
      <p:ext uri="{BB962C8B-B14F-4D97-AF65-F5344CB8AC3E}">
        <p14:creationId xmlns:p14="http://schemas.microsoft.com/office/powerpoint/2010/main" val="4090190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CE8223-4E9C-4C04-B3FC-FD3941AA1ACF}" type="datetimeFigureOut">
              <a:rPr lang="en-GB" smtClean="0"/>
              <a:t>11/11/2016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64686E-D138-4D2B-937A-16B9659F371B}" type="slidenum">
              <a:rPr lang="en-GB" smtClean="0"/>
              <a:t>‹#›</a:t>
            </a:fld>
            <a:endParaRPr lang="en-GB"/>
          </a:p>
        </p:txBody>
      </p:sp>
    </p:spTree>
    <p:extLst>
      <p:ext uri="{BB962C8B-B14F-4D97-AF65-F5344CB8AC3E}">
        <p14:creationId xmlns:p14="http://schemas.microsoft.com/office/powerpoint/2010/main" val="1256798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470025"/>
          </a:xfrm>
        </p:spPr>
        <p:txBody>
          <a:bodyPr/>
          <a:lstStyle/>
          <a:p>
            <a:r>
              <a:rPr lang="en-GB" u="sng" dirty="0" smtClean="0"/>
              <a:t>Survey responses</a:t>
            </a:r>
            <a:endParaRPr lang="en-GB" u="sng" dirty="0"/>
          </a:p>
        </p:txBody>
      </p:sp>
      <p:graphicFrame>
        <p:nvGraphicFramePr>
          <p:cNvPr id="4" name="Chart 3"/>
          <p:cNvGraphicFramePr/>
          <p:nvPr>
            <p:extLst>
              <p:ext uri="{D42A27DB-BD31-4B8C-83A1-F6EECF244321}">
                <p14:modId xmlns:p14="http://schemas.microsoft.com/office/powerpoint/2010/main" val="919840921"/>
              </p:ext>
            </p:extLst>
          </p:nvPr>
        </p:nvGraphicFramePr>
        <p:xfrm>
          <a:off x="11476" y="1412776"/>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067944" y="4184114"/>
            <a:ext cx="4977827"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I started by asking this question because it’s a direct way of knowing if people are actually interested in magazines. I found out that people tend to read music magazines more often a month than a week or a year. Some people never read music magazines so it wont be convenient to them.</a:t>
            </a:r>
          </a:p>
          <a:p>
            <a:r>
              <a:rPr lang="en-GB" dirty="0" smtClean="0"/>
              <a:t>I asked also asked this question because it was more about if they read the magazine rather than buy it.</a:t>
            </a:r>
            <a:endParaRPr lang="en-GB" dirty="0"/>
          </a:p>
        </p:txBody>
      </p:sp>
    </p:spTree>
    <p:extLst>
      <p:ext uri="{BB962C8B-B14F-4D97-AF65-F5344CB8AC3E}">
        <p14:creationId xmlns:p14="http://schemas.microsoft.com/office/powerpoint/2010/main" val="1864400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08211673"/>
              </p:ext>
            </p:extLst>
          </p:nvPr>
        </p:nvGraphicFramePr>
        <p:xfrm>
          <a:off x="107504" y="116632"/>
          <a:ext cx="4680520" cy="403244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932040" y="3717032"/>
            <a:ext cx="406794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This question was to see if people buy music magazines often. I reckon if I sell a monthly issue people will tend to buy it more and the cost of printing won’t be as expensive.</a:t>
            </a:r>
            <a:endParaRPr lang="en-GB" dirty="0"/>
          </a:p>
        </p:txBody>
      </p:sp>
    </p:spTree>
    <p:extLst>
      <p:ext uri="{BB962C8B-B14F-4D97-AF65-F5344CB8AC3E}">
        <p14:creationId xmlns:p14="http://schemas.microsoft.com/office/powerpoint/2010/main" val="2610792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00872954"/>
              </p:ext>
            </p:extLst>
          </p:nvPr>
        </p:nvGraphicFramePr>
        <p:xfrm>
          <a:off x="6361" y="21673"/>
          <a:ext cx="7085919"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899592" y="4581128"/>
            <a:ext cx="5688632" cy="203132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I like the fact that indie music is the one most people chose because I love that genre. Although some of these genres aren’t popular in the media it shows that some people like to be different and listen to them. Pop music (2</a:t>
            </a:r>
            <a:r>
              <a:rPr lang="en-GB" baseline="30000" dirty="0" smtClean="0"/>
              <a:t>nd</a:t>
            </a:r>
            <a:r>
              <a:rPr lang="en-GB" dirty="0" smtClean="0"/>
              <a:t>/dark blue) came after indie music which is odd because pop music has a big reputation in the media with very popular musicians or artists. </a:t>
            </a:r>
            <a:endParaRPr lang="en-GB" dirty="0"/>
          </a:p>
        </p:txBody>
      </p:sp>
    </p:spTree>
    <p:extLst>
      <p:ext uri="{BB962C8B-B14F-4D97-AF65-F5344CB8AC3E}">
        <p14:creationId xmlns:p14="http://schemas.microsoft.com/office/powerpoint/2010/main" val="4250405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20437151"/>
              </p:ext>
            </p:extLst>
          </p:nvPr>
        </p:nvGraphicFramePr>
        <p:xfrm>
          <a:off x="0" y="0"/>
          <a:ext cx="64294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3707904" y="4005064"/>
            <a:ext cx="4824536" cy="203132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More people tend to listen to music every day than every week or month. Some people don’t even listen to music! What’s life without music? Secondary data shows that people </a:t>
            </a:r>
            <a:r>
              <a:rPr lang="en-GB" dirty="0"/>
              <a:t>listen to music to manage their moods, to enhance a workout, to bond with other people and as a distraction from daily life</a:t>
            </a:r>
            <a:r>
              <a:rPr lang="en-GB" dirty="0" smtClean="0"/>
              <a:t>.</a:t>
            </a:r>
            <a:endParaRPr lang="en-GB" dirty="0"/>
          </a:p>
        </p:txBody>
      </p:sp>
    </p:spTree>
    <p:extLst>
      <p:ext uri="{BB962C8B-B14F-4D97-AF65-F5344CB8AC3E}">
        <p14:creationId xmlns:p14="http://schemas.microsoft.com/office/powerpoint/2010/main" val="1835842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30582619"/>
              </p:ext>
            </p:extLst>
          </p:nvPr>
        </p:nvGraphicFramePr>
        <p:xfrm>
          <a:off x="-540568" y="0"/>
          <a:ext cx="7185992"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3707904" y="4005064"/>
            <a:ext cx="5184576"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Half of the people that filled out the questionnaire tend to have been influenced by friends. Which is a good factor because of school subcultures (people are in groups of the same style – emos together, intellectuals together, rebels together). Family is another influence, for example take American Texans (rednecks) they would more likely listen to country music. Some people are more likely to listen to music without an influence.</a:t>
            </a:r>
            <a:endParaRPr lang="en-GB" dirty="0"/>
          </a:p>
        </p:txBody>
      </p:sp>
    </p:spTree>
    <p:extLst>
      <p:ext uri="{BB962C8B-B14F-4D97-AF65-F5344CB8AC3E}">
        <p14:creationId xmlns:p14="http://schemas.microsoft.com/office/powerpoint/2010/main" val="460618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40186008"/>
              </p:ext>
            </p:extLst>
          </p:nvPr>
        </p:nvGraphicFramePr>
        <p:xfrm>
          <a:off x="283154" y="908720"/>
          <a:ext cx="7837710" cy="1854200"/>
        </p:xfrm>
        <a:graphic>
          <a:graphicData uri="http://schemas.openxmlformats.org/drawingml/2006/table">
            <a:tbl>
              <a:tblPr firstRow="1" bandRow="1">
                <a:tableStyleId>{22838BEF-8BB2-4498-84A7-C5851F593DF1}</a:tableStyleId>
              </a:tblPr>
              <a:tblGrid>
                <a:gridCol w="1306285">
                  <a:extLst>
                    <a:ext uri="{9D8B030D-6E8A-4147-A177-3AD203B41FA5}">
                      <a16:colId xmlns:a16="http://schemas.microsoft.com/office/drawing/2014/main" val="20000"/>
                    </a:ext>
                  </a:extLst>
                </a:gridCol>
                <a:gridCol w="1306285">
                  <a:extLst>
                    <a:ext uri="{9D8B030D-6E8A-4147-A177-3AD203B41FA5}">
                      <a16:colId xmlns:a16="http://schemas.microsoft.com/office/drawing/2014/main" val="20001"/>
                    </a:ext>
                  </a:extLst>
                </a:gridCol>
                <a:gridCol w="1306285">
                  <a:extLst>
                    <a:ext uri="{9D8B030D-6E8A-4147-A177-3AD203B41FA5}">
                      <a16:colId xmlns:a16="http://schemas.microsoft.com/office/drawing/2014/main" val="20002"/>
                    </a:ext>
                  </a:extLst>
                </a:gridCol>
                <a:gridCol w="1306285">
                  <a:extLst>
                    <a:ext uri="{9D8B030D-6E8A-4147-A177-3AD203B41FA5}">
                      <a16:colId xmlns:a16="http://schemas.microsoft.com/office/drawing/2014/main" val="20003"/>
                    </a:ext>
                  </a:extLst>
                </a:gridCol>
                <a:gridCol w="1306285">
                  <a:extLst>
                    <a:ext uri="{9D8B030D-6E8A-4147-A177-3AD203B41FA5}">
                      <a16:colId xmlns:a16="http://schemas.microsoft.com/office/drawing/2014/main" val="20004"/>
                    </a:ext>
                  </a:extLst>
                </a:gridCol>
                <a:gridCol w="1306285">
                  <a:extLst>
                    <a:ext uri="{9D8B030D-6E8A-4147-A177-3AD203B41FA5}">
                      <a16:colId xmlns:a16="http://schemas.microsoft.com/office/drawing/2014/main" val="20005"/>
                    </a:ext>
                  </a:extLst>
                </a:gridCol>
              </a:tblGrid>
              <a:tr h="370840">
                <a:tc>
                  <a:txBody>
                    <a:bodyPr/>
                    <a:lstStyle/>
                    <a:p>
                      <a:endParaRPr lang="en-GB" dirty="0"/>
                    </a:p>
                  </a:txBody>
                  <a:tcPr/>
                </a:tc>
                <a:tc>
                  <a:txBody>
                    <a:bodyPr/>
                    <a:lstStyle/>
                    <a:p>
                      <a:r>
                        <a:rPr lang="en-GB" dirty="0" smtClean="0"/>
                        <a:t>Pop</a:t>
                      </a:r>
                      <a:endParaRPr lang="en-GB" dirty="0"/>
                    </a:p>
                  </a:txBody>
                  <a:tcPr/>
                </a:tc>
                <a:tc>
                  <a:txBody>
                    <a:bodyPr/>
                    <a:lstStyle/>
                    <a:p>
                      <a:r>
                        <a:rPr lang="en-GB" dirty="0" smtClean="0"/>
                        <a:t>Classical</a:t>
                      </a:r>
                      <a:endParaRPr lang="en-GB" dirty="0"/>
                    </a:p>
                  </a:txBody>
                  <a:tcPr/>
                </a:tc>
                <a:tc>
                  <a:txBody>
                    <a:bodyPr/>
                    <a:lstStyle/>
                    <a:p>
                      <a:r>
                        <a:rPr lang="en-GB" dirty="0" smtClean="0"/>
                        <a:t>Indie</a:t>
                      </a:r>
                      <a:endParaRPr lang="en-GB" dirty="0"/>
                    </a:p>
                  </a:txBody>
                  <a:tcPr/>
                </a:tc>
                <a:tc>
                  <a:txBody>
                    <a:bodyPr/>
                    <a:lstStyle/>
                    <a:p>
                      <a:r>
                        <a:rPr lang="en-GB" dirty="0" smtClean="0"/>
                        <a:t>Electro</a:t>
                      </a:r>
                      <a:endParaRPr lang="en-GB" dirty="0"/>
                    </a:p>
                  </a:txBody>
                  <a:tcPr/>
                </a:tc>
                <a:tc>
                  <a:txBody>
                    <a:bodyPr/>
                    <a:lstStyle/>
                    <a:p>
                      <a:r>
                        <a:rPr lang="en-GB" dirty="0" smtClean="0"/>
                        <a:t>Rock</a:t>
                      </a:r>
                      <a:endParaRPr lang="en-GB" dirty="0"/>
                    </a:p>
                  </a:txBody>
                  <a:tcPr/>
                </a:tc>
                <a:extLst>
                  <a:ext uri="{0D108BD9-81ED-4DB2-BD59-A6C34878D82A}">
                    <a16:rowId xmlns:a16="http://schemas.microsoft.com/office/drawing/2014/main" val="10000"/>
                  </a:ext>
                </a:extLst>
              </a:tr>
              <a:tr h="370840">
                <a:tc>
                  <a:txBody>
                    <a:bodyPr/>
                    <a:lstStyle/>
                    <a:p>
                      <a:r>
                        <a:rPr lang="en-GB" dirty="0" smtClean="0"/>
                        <a:t>Father</a:t>
                      </a:r>
                      <a:endParaRPr lang="en-GB" dirty="0"/>
                    </a:p>
                  </a:txBody>
                  <a:tcPr/>
                </a:tc>
                <a:tc>
                  <a:txBody>
                    <a:bodyPr/>
                    <a:lstStyle/>
                    <a:p>
                      <a:r>
                        <a:rPr lang="en-GB" dirty="0" smtClean="0"/>
                        <a:t>4</a:t>
                      </a:r>
                      <a:endParaRPr lang="en-GB" dirty="0"/>
                    </a:p>
                  </a:txBody>
                  <a:tcPr/>
                </a:tc>
                <a:tc>
                  <a:txBody>
                    <a:bodyPr/>
                    <a:lstStyle/>
                    <a:p>
                      <a:r>
                        <a:rPr lang="en-GB" dirty="0" smtClean="0"/>
                        <a:t>0</a:t>
                      </a:r>
                      <a:endParaRPr lang="en-GB" dirty="0"/>
                    </a:p>
                  </a:txBody>
                  <a:tcPr/>
                </a:tc>
                <a:tc>
                  <a:txBody>
                    <a:bodyPr/>
                    <a:lstStyle/>
                    <a:p>
                      <a:r>
                        <a:rPr lang="en-GB" dirty="0" smtClean="0"/>
                        <a:t>16</a:t>
                      </a:r>
                      <a:endParaRPr lang="en-GB" dirty="0"/>
                    </a:p>
                  </a:txBody>
                  <a:tcPr/>
                </a:tc>
                <a:tc>
                  <a:txBody>
                    <a:bodyPr/>
                    <a:lstStyle/>
                    <a:p>
                      <a:r>
                        <a:rPr lang="en-GB" dirty="0" smtClean="0"/>
                        <a:t>0</a:t>
                      </a:r>
                      <a:endParaRPr lang="en-GB" dirty="0"/>
                    </a:p>
                  </a:txBody>
                  <a:tcPr/>
                </a:tc>
                <a:tc>
                  <a:txBody>
                    <a:bodyPr/>
                    <a:lstStyle/>
                    <a:p>
                      <a:r>
                        <a:rPr lang="en-GB" dirty="0" smtClean="0"/>
                        <a:t>6</a:t>
                      </a:r>
                      <a:endParaRPr lang="en-GB" dirty="0"/>
                    </a:p>
                  </a:txBody>
                  <a:tcPr/>
                </a:tc>
                <a:extLst>
                  <a:ext uri="{0D108BD9-81ED-4DB2-BD59-A6C34878D82A}">
                    <a16:rowId xmlns:a16="http://schemas.microsoft.com/office/drawing/2014/main" val="10001"/>
                  </a:ext>
                </a:extLst>
              </a:tr>
              <a:tr h="370840">
                <a:tc>
                  <a:txBody>
                    <a:bodyPr/>
                    <a:lstStyle/>
                    <a:p>
                      <a:r>
                        <a:rPr lang="en-GB" dirty="0" smtClean="0"/>
                        <a:t>Mother</a:t>
                      </a:r>
                      <a:endParaRPr lang="en-GB" dirty="0"/>
                    </a:p>
                  </a:txBody>
                  <a:tcPr/>
                </a:tc>
                <a:tc>
                  <a:txBody>
                    <a:bodyPr/>
                    <a:lstStyle/>
                    <a:p>
                      <a:r>
                        <a:rPr lang="en-GB" dirty="0" smtClean="0"/>
                        <a:t>14</a:t>
                      </a:r>
                      <a:endParaRPr lang="en-GB" dirty="0"/>
                    </a:p>
                  </a:txBody>
                  <a:tcPr/>
                </a:tc>
                <a:tc>
                  <a:txBody>
                    <a:bodyPr/>
                    <a:lstStyle/>
                    <a:p>
                      <a:r>
                        <a:rPr lang="en-GB" dirty="0" smtClean="0"/>
                        <a:t>5</a:t>
                      </a:r>
                      <a:endParaRPr lang="en-GB" dirty="0"/>
                    </a:p>
                  </a:txBody>
                  <a:tcPr/>
                </a:tc>
                <a:tc>
                  <a:txBody>
                    <a:bodyPr/>
                    <a:lstStyle/>
                    <a:p>
                      <a:r>
                        <a:rPr lang="en-GB" dirty="0" smtClean="0"/>
                        <a:t>0</a:t>
                      </a:r>
                      <a:endParaRPr lang="en-GB" dirty="0"/>
                    </a:p>
                  </a:txBody>
                  <a:tcPr/>
                </a:tc>
                <a:tc>
                  <a:txBody>
                    <a:bodyPr/>
                    <a:lstStyle/>
                    <a:p>
                      <a:r>
                        <a:rPr lang="en-GB" dirty="0" smtClean="0"/>
                        <a:t>0</a:t>
                      </a:r>
                      <a:endParaRPr lang="en-GB" dirty="0"/>
                    </a:p>
                  </a:txBody>
                  <a:tcPr/>
                </a:tc>
                <a:tc>
                  <a:txBody>
                    <a:bodyPr/>
                    <a:lstStyle/>
                    <a:p>
                      <a:r>
                        <a:rPr lang="en-GB" dirty="0" smtClean="0"/>
                        <a:t>9</a:t>
                      </a:r>
                      <a:endParaRPr lang="en-GB" dirty="0"/>
                    </a:p>
                  </a:txBody>
                  <a:tcPr/>
                </a:tc>
                <a:extLst>
                  <a:ext uri="{0D108BD9-81ED-4DB2-BD59-A6C34878D82A}">
                    <a16:rowId xmlns:a16="http://schemas.microsoft.com/office/drawing/2014/main" val="10002"/>
                  </a:ext>
                </a:extLst>
              </a:tr>
              <a:tr h="370840">
                <a:tc>
                  <a:txBody>
                    <a:bodyPr/>
                    <a:lstStyle/>
                    <a:p>
                      <a:r>
                        <a:rPr lang="en-GB" dirty="0" smtClean="0"/>
                        <a:t>Brother</a:t>
                      </a:r>
                      <a:endParaRPr lang="en-GB" dirty="0"/>
                    </a:p>
                  </a:txBody>
                  <a:tcPr/>
                </a:tc>
                <a:tc>
                  <a:txBody>
                    <a:bodyPr/>
                    <a:lstStyle/>
                    <a:p>
                      <a:r>
                        <a:rPr lang="en-GB" dirty="0" smtClean="0"/>
                        <a:t>3</a:t>
                      </a:r>
                      <a:endParaRPr lang="en-GB" dirty="0"/>
                    </a:p>
                  </a:txBody>
                  <a:tcPr/>
                </a:tc>
                <a:tc>
                  <a:txBody>
                    <a:bodyPr/>
                    <a:lstStyle/>
                    <a:p>
                      <a:r>
                        <a:rPr lang="en-GB" dirty="0" smtClean="0"/>
                        <a:t>0</a:t>
                      </a:r>
                      <a:endParaRPr lang="en-GB" dirty="0"/>
                    </a:p>
                  </a:txBody>
                  <a:tcPr/>
                </a:tc>
                <a:tc>
                  <a:txBody>
                    <a:bodyPr/>
                    <a:lstStyle/>
                    <a:p>
                      <a:r>
                        <a:rPr lang="en-GB" dirty="0" smtClean="0"/>
                        <a:t>7</a:t>
                      </a:r>
                      <a:endParaRPr lang="en-GB" dirty="0"/>
                    </a:p>
                  </a:txBody>
                  <a:tcPr/>
                </a:tc>
                <a:tc>
                  <a:txBody>
                    <a:bodyPr/>
                    <a:lstStyle/>
                    <a:p>
                      <a:r>
                        <a:rPr lang="en-GB" dirty="0" smtClean="0"/>
                        <a:t>0</a:t>
                      </a:r>
                      <a:endParaRPr lang="en-GB" dirty="0"/>
                    </a:p>
                  </a:txBody>
                  <a:tcPr/>
                </a:tc>
                <a:tc>
                  <a:txBody>
                    <a:bodyPr/>
                    <a:lstStyle/>
                    <a:p>
                      <a:r>
                        <a:rPr lang="en-GB" dirty="0" smtClean="0"/>
                        <a:t>0</a:t>
                      </a:r>
                      <a:endParaRPr lang="en-GB" dirty="0"/>
                    </a:p>
                  </a:txBody>
                  <a:tcPr/>
                </a:tc>
                <a:extLst>
                  <a:ext uri="{0D108BD9-81ED-4DB2-BD59-A6C34878D82A}">
                    <a16:rowId xmlns:a16="http://schemas.microsoft.com/office/drawing/2014/main" val="10003"/>
                  </a:ext>
                </a:extLst>
              </a:tr>
              <a:tr h="370840">
                <a:tc>
                  <a:txBody>
                    <a:bodyPr/>
                    <a:lstStyle/>
                    <a:p>
                      <a:r>
                        <a:rPr lang="en-GB" dirty="0" smtClean="0"/>
                        <a:t>Sister</a:t>
                      </a:r>
                      <a:endParaRPr lang="en-GB" dirty="0"/>
                    </a:p>
                  </a:txBody>
                  <a:tcPr/>
                </a:tc>
                <a:tc>
                  <a:txBody>
                    <a:bodyPr/>
                    <a:lstStyle/>
                    <a:p>
                      <a:r>
                        <a:rPr lang="en-GB" dirty="0" smtClean="0"/>
                        <a:t>0</a:t>
                      </a:r>
                      <a:endParaRPr lang="en-GB" dirty="0"/>
                    </a:p>
                  </a:txBody>
                  <a:tcPr/>
                </a:tc>
                <a:tc>
                  <a:txBody>
                    <a:bodyPr/>
                    <a:lstStyle/>
                    <a:p>
                      <a:r>
                        <a:rPr lang="en-GB" dirty="0" smtClean="0"/>
                        <a:t>0</a:t>
                      </a:r>
                      <a:endParaRPr lang="en-GB" dirty="0"/>
                    </a:p>
                  </a:txBody>
                  <a:tcPr/>
                </a:tc>
                <a:tc>
                  <a:txBody>
                    <a:bodyPr/>
                    <a:lstStyle/>
                    <a:p>
                      <a:r>
                        <a:rPr lang="en-GB" dirty="0" smtClean="0"/>
                        <a:t>5</a:t>
                      </a:r>
                      <a:endParaRPr lang="en-GB" dirty="0"/>
                    </a:p>
                  </a:txBody>
                  <a:tcPr/>
                </a:tc>
                <a:tc>
                  <a:txBody>
                    <a:bodyPr/>
                    <a:lstStyle/>
                    <a:p>
                      <a:r>
                        <a:rPr lang="en-GB" dirty="0" smtClean="0"/>
                        <a:t>0</a:t>
                      </a:r>
                      <a:endParaRPr lang="en-GB" dirty="0"/>
                    </a:p>
                  </a:txBody>
                  <a:tcPr/>
                </a:tc>
                <a:tc>
                  <a:txBody>
                    <a:bodyPr/>
                    <a:lstStyle/>
                    <a:p>
                      <a:r>
                        <a:rPr lang="en-GB" dirty="0" smtClean="0"/>
                        <a:t>6</a:t>
                      </a:r>
                      <a:endParaRPr lang="en-GB" dirty="0"/>
                    </a:p>
                  </a:txBody>
                  <a:tcPr/>
                </a:tc>
                <a:extLst>
                  <a:ext uri="{0D108BD9-81ED-4DB2-BD59-A6C34878D82A}">
                    <a16:rowId xmlns:a16="http://schemas.microsoft.com/office/drawing/2014/main" val="10004"/>
                  </a:ext>
                </a:extLst>
              </a:tr>
            </a:tbl>
          </a:graphicData>
        </a:graphic>
      </p:graphicFrame>
      <p:sp>
        <p:nvSpPr>
          <p:cNvPr id="5" name="Rectangle 4"/>
          <p:cNvSpPr/>
          <p:nvPr/>
        </p:nvSpPr>
        <p:spPr>
          <a:xfrm>
            <a:off x="755576" y="404664"/>
            <a:ext cx="5742384" cy="369332"/>
          </a:xfrm>
          <a:prstGeom prst="rect">
            <a:avLst/>
          </a:prstGeom>
        </p:spPr>
        <p:txBody>
          <a:bodyPr wrap="square">
            <a:spAutoFit/>
          </a:bodyPr>
          <a:lstStyle/>
          <a:p>
            <a:r>
              <a:rPr lang="en-GB" b="1" u="sng" dirty="0"/>
              <a:t>In your family, who listens most to these types of music?</a:t>
            </a:r>
          </a:p>
        </p:txBody>
      </p:sp>
      <p:sp>
        <p:nvSpPr>
          <p:cNvPr id="2" name="TextBox 1"/>
          <p:cNvSpPr txBox="1"/>
          <p:nvPr/>
        </p:nvSpPr>
        <p:spPr>
          <a:xfrm>
            <a:off x="755576" y="4077072"/>
            <a:ext cx="7272808" cy="203132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For this question, I decided to ask a random question to see what different people in the family like to listen to. The results are that 80% of fathers listen to indie music and 20% listen to pop. For brothers, 70% listen to indie and 30% listen to pop. Relating to their fathers (like father and son). For mothers 14 of the people that answered listen to pop, 5 listen to classical and 9 listen to rock. None listen to electro or indie. Out of the sisters, 5 listen to indie, and 6 listen to rock music.</a:t>
            </a:r>
            <a:endParaRPr lang="en-GB" dirty="0"/>
          </a:p>
        </p:txBody>
      </p:sp>
    </p:spTree>
    <p:extLst>
      <p:ext uri="{BB962C8B-B14F-4D97-AF65-F5344CB8AC3E}">
        <p14:creationId xmlns:p14="http://schemas.microsoft.com/office/powerpoint/2010/main" val="2347323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75501635"/>
              </p:ext>
            </p:extLst>
          </p:nvPr>
        </p:nvGraphicFramePr>
        <p:xfrm>
          <a:off x="0" y="18937"/>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179512" y="4437112"/>
            <a:ext cx="8568952"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Now going on to the magazine I asked what people liked in the magazine so that I could focus on that a bit more. 1 person liked the price so my aim is to make the magazine cheap. Otherwise I will be focusing mainly on the front cover, trying to make it really stand out and look nice. Artists came second so choosing appropriate singers will have to be my second aim. Then interviews, freebies and gossip.</a:t>
            </a:r>
            <a:endParaRPr lang="en-GB" dirty="0"/>
          </a:p>
        </p:txBody>
      </p:sp>
    </p:spTree>
    <p:extLst>
      <p:ext uri="{BB962C8B-B14F-4D97-AF65-F5344CB8AC3E}">
        <p14:creationId xmlns:p14="http://schemas.microsoft.com/office/powerpoint/2010/main" val="1556650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221301152"/>
              </p:ext>
            </p:extLst>
          </p:nvPr>
        </p:nvGraphicFramePr>
        <p:xfrm>
          <a:off x="0" y="4905"/>
          <a:ext cx="5842992"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3347864" y="4509120"/>
            <a:ext cx="4608512"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Deciding on prices, 50% of people want to pay between £1.01 and £2.00  but another 50% want to pay between £2.01 and £4.00 so I’ve decided to set the price at £2.50. Cheap but convenient.</a:t>
            </a:r>
            <a:endParaRPr lang="en-GB" dirty="0"/>
          </a:p>
        </p:txBody>
      </p:sp>
    </p:spTree>
    <p:extLst>
      <p:ext uri="{BB962C8B-B14F-4D97-AF65-F5344CB8AC3E}">
        <p14:creationId xmlns:p14="http://schemas.microsoft.com/office/powerpoint/2010/main" val="1436114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756202941"/>
              </p:ext>
            </p:extLst>
          </p:nvPr>
        </p:nvGraphicFramePr>
        <p:xfrm>
          <a:off x="0" y="1100"/>
          <a:ext cx="6059016"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4427984" y="2132856"/>
            <a:ext cx="4320480" cy="452431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People tend to listen to music at </a:t>
            </a:r>
            <a:r>
              <a:rPr lang="en-GB" dirty="0" smtClean="0"/>
              <a:t>work or maybe even while doing work in order to concentrate. I know for a fact that my mum who works in a office, listens to the radio throughout the day but at a low level in order to sometimes get her mind off bad things and to keep a good attitude throughout the day. Some people answered sometimes. Maybe this is because they might not be aloud in some places so only listen to music when they are aloud. I believe that the people who said no, work on a day to day basis in a restricted quiet area. Its either that or they chose not to listen to music because it doesn’t help them concentrate.</a:t>
            </a:r>
            <a:endParaRPr lang="en-GB" dirty="0"/>
          </a:p>
        </p:txBody>
      </p:sp>
    </p:spTree>
    <p:extLst>
      <p:ext uri="{BB962C8B-B14F-4D97-AF65-F5344CB8AC3E}">
        <p14:creationId xmlns:p14="http://schemas.microsoft.com/office/powerpoint/2010/main" val="1735924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433193153"/>
              </p:ext>
            </p:extLst>
          </p:nvPr>
        </p:nvGraphicFramePr>
        <p:xfrm>
          <a:off x="7849" y="15668"/>
          <a:ext cx="5698976"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995936" y="3573016"/>
            <a:ext cx="5148064" cy="304698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600" dirty="0" smtClean="0"/>
              <a:t>From this question, it seems that my audience listen more to music on their laptops than phones. I find this intriguing because most of the time I see people on their phones with headphones in and assume they listen to music. CD players are becoming less and less popular with more of a demand on up to date gadgets, the world has become too modernised and therefore they are becoming out of date (CD players). Occasionally I tend to listen to music on the TV in the morning when I have some free time. But research shows that very few people tend to do so. Radio is just about average, probably because people are more likely to drive to school and work everyday.</a:t>
            </a:r>
            <a:endParaRPr lang="en-GB" sz="1600" dirty="0"/>
          </a:p>
        </p:txBody>
      </p:sp>
    </p:spTree>
    <p:extLst>
      <p:ext uri="{BB962C8B-B14F-4D97-AF65-F5344CB8AC3E}">
        <p14:creationId xmlns:p14="http://schemas.microsoft.com/office/powerpoint/2010/main" val="4228966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956</Words>
  <Application>Microsoft Office PowerPoint</Application>
  <PresentationFormat>On-screen Show (4:3)</PresentationFormat>
  <Paragraphs>51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Survey responses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Attleborough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Survey responses</dc:title>
  <dc:creator>ahs</dc:creator>
  <cp:lastModifiedBy>ahs</cp:lastModifiedBy>
  <cp:revision>19</cp:revision>
  <dcterms:created xsi:type="dcterms:W3CDTF">2016-02-03T08:43:06Z</dcterms:created>
  <dcterms:modified xsi:type="dcterms:W3CDTF">2016-11-11T12:22:14Z</dcterms:modified>
</cp:coreProperties>
</file>