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9" r:id="rId3"/>
    <p:sldId id="260" r:id="rId4"/>
    <p:sldId id="261" r:id="rId5"/>
    <p:sldId id="262" r:id="rId6"/>
    <p:sldId id="263" r:id="rId7"/>
    <p:sldId id="264" r:id="rId8"/>
    <p:sldId id="265" r:id="rId9"/>
    <p:sldId id="266"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154" autoAdjust="0"/>
  </p:normalViewPr>
  <p:slideViewPr>
    <p:cSldViewPr snapToGrid="0">
      <p:cViewPr varScale="1">
        <p:scale>
          <a:sx n="107" d="100"/>
          <a:sy n="107" d="100"/>
        </p:scale>
        <p:origin x="102" y="6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3" name="Shape 16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Shape 18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0" name="Shape 2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GB" sz="1000">
                <a:solidFill>
                  <a:schemeClr val="dk2"/>
                </a:solidFill>
              </a:rPr>
              <a:t>‹#›</a:t>
            </a:fld>
            <a:endParaRPr lang="en-GB"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image" Target="../media/image27.png"/><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58.jp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p:nvPr/>
        </p:nvSpPr>
        <p:spPr>
          <a:xfrm>
            <a:off x="652495" y="2914705"/>
            <a:ext cx="4769224" cy="555812"/>
          </a:xfrm>
          <a:prstGeom prst="rect">
            <a:avLst/>
          </a:prstGeom>
          <a:noFill/>
          <a:ln>
            <a:noFill/>
          </a:ln>
        </p:spPr>
        <p:txBody>
          <a:bodyPr lIns="91425" tIns="91425" rIns="91425" bIns="91425" anchor="ctr" anchorCtr="0">
            <a:noAutofit/>
          </a:bodyPr>
          <a:lstStyle/>
          <a:p>
            <a:pPr lvl="0" rtl="0">
              <a:spcBef>
                <a:spcPts val="0"/>
              </a:spcBef>
              <a:buNone/>
            </a:pPr>
            <a:r>
              <a:rPr lang="en-GB" sz="1100" b="1" dirty="0">
                <a:solidFill>
                  <a:schemeClr val="dk1"/>
                </a:solidFill>
                <a:latin typeface="Calibri"/>
                <a:ea typeface="Calibri"/>
                <a:cs typeface="Calibri"/>
                <a:sym typeface="Calibri"/>
              </a:rPr>
              <a:t>1919</a:t>
            </a:r>
            <a:r>
              <a:rPr lang="en-GB" sz="1100" dirty="0">
                <a:solidFill>
                  <a:schemeClr val="dk1"/>
                </a:solidFill>
                <a:latin typeface="Calibri"/>
                <a:ea typeface="Calibri"/>
                <a:cs typeface="Calibri"/>
                <a:sym typeface="Calibri"/>
              </a:rPr>
              <a:t> After moving from its southern rural roots, jazz establishes Chicago as its capital. The city will become home to such jazz greats as trumpeter Louis Armstrong and pianist Jelly Roll Morton.</a:t>
            </a:r>
          </a:p>
        </p:txBody>
      </p:sp>
      <p:sp>
        <p:nvSpPr>
          <p:cNvPr id="57" name="Shape 57"/>
          <p:cNvSpPr txBox="1"/>
          <p:nvPr/>
        </p:nvSpPr>
        <p:spPr>
          <a:xfrm>
            <a:off x="6651812" y="2949387"/>
            <a:ext cx="2662518" cy="800100"/>
          </a:xfrm>
          <a:prstGeom prst="rect">
            <a:avLst/>
          </a:prstGeom>
          <a:noFill/>
          <a:ln>
            <a:noFill/>
          </a:ln>
        </p:spPr>
        <p:txBody>
          <a:bodyPr lIns="91425" tIns="91425" rIns="91425" bIns="91425" anchor="ctr" anchorCtr="0">
            <a:noAutofit/>
          </a:bodyPr>
          <a:lstStyle/>
          <a:p>
            <a:pPr lvl="0" rtl="0">
              <a:spcBef>
                <a:spcPts val="0"/>
              </a:spcBef>
              <a:buNone/>
            </a:pPr>
            <a:r>
              <a:rPr lang="en-GB" sz="1100" b="1" dirty="0">
                <a:solidFill>
                  <a:schemeClr val="dk1"/>
                </a:solidFill>
                <a:latin typeface="Calibri"/>
                <a:ea typeface="Calibri"/>
                <a:cs typeface="Calibri"/>
                <a:sym typeface="Calibri"/>
              </a:rPr>
              <a:t>1923</a:t>
            </a:r>
            <a:r>
              <a:rPr lang="en-GB" sz="1100" dirty="0">
                <a:solidFill>
                  <a:schemeClr val="dk1"/>
                </a:solidFill>
                <a:latin typeface="Calibri"/>
                <a:ea typeface="Calibri"/>
                <a:cs typeface="Calibri"/>
                <a:sym typeface="Calibri"/>
              </a:rPr>
              <a:t> “Queen of the Blues” Bessie Smith records her first song, “Down Hearted Blues,” which becomes an immediate success.</a:t>
            </a:r>
          </a:p>
        </p:txBody>
      </p:sp>
      <p:pic>
        <p:nvPicPr>
          <p:cNvPr id="58" name="Shape 58"/>
          <p:cNvPicPr preferRelativeResize="0"/>
          <p:nvPr/>
        </p:nvPicPr>
        <p:blipFill>
          <a:blip r:embed="rId3">
            <a:alphaModFix/>
          </a:blip>
          <a:stretch>
            <a:fillRect/>
          </a:stretch>
        </p:blipFill>
        <p:spPr>
          <a:xfrm>
            <a:off x="7781925" y="3543300"/>
            <a:ext cx="1362075" cy="1600200"/>
          </a:xfrm>
          <a:prstGeom prst="rect">
            <a:avLst/>
          </a:prstGeom>
          <a:noFill/>
          <a:ln>
            <a:noFill/>
          </a:ln>
        </p:spPr>
      </p:pic>
      <p:pic>
        <p:nvPicPr>
          <p:cNvPr id="7" name="Shape 55"/>
          <p:cNvPicPr preferRelativeResize="0"/>
          <p:nvPr/>
        </p:nvPicPr>
        <p:blipFill>
          <a:blip r:embed="rId4">
            <a:alphaModFix/>
          </a:blip>
          <a:stretch>
            <a:fillRect/>
          </a:stretch>
        </p:blipFill>
        <p:spPr>
          <a:xfrm>
            <a:off x="652495" y="3470517"/>
            <a:ext cx="1962150" cy="1476375"/>
          </a:xfrm>
          <a:prstGeom prst="rect">
            <a:avLst/>
          </a:prstGeom>
          <a:noFill/>
          <a:ln>
            <a:noFill/>
          </a:ln>
        </p:spPr>
      </p:pic>
      <p:pic>
        <p:nvPicPr>
          <p:cNvPr id="8" name="Shape 56"/>
          <p:cNvPicPr preferRelativeResize="0"/>
          <p:nvPr/>
        </p:nvPicPr>
        <p:blipFill>
          <a:blip r:embed="rId5">
            <a:alphaModFix/>
          </a:blip>
          <a:stretch>
            <a:fillRect/>
          </a:stretch>
        </p:blipFill>
        <p:spPr>
          <a:xfrm>
            <a:off x="3192745" y="3470516"/>
            <a:ext cx="1104026" cy="1476375"/>
          </a:xfrm>
          <a:prstGeom prst="rect">
            <a:avLst/>
          </a:prstGeom>
          <a:noFill/>
          <a:ln>
            <a:noFill/>
          </a:ln>
        </p:spPr>
      </p:pic>
      <p:cxnSp>
        <p:nvCxnSpPr>
          <p:cNvPr id="9" name="Shape 165"/>
          <p:cNvCxnSpPr/>
          <p:nvPr/>
        </p:nvCxnSpPr>
        <p:spPr>
          <a:xfrm flipV="1">
            <a:off x="-4475" y="2510118"/>
            <a:ext cx="9148475" cy="3332"/>
          </a:xfrm>
          <a:prstGeom prst="straightConnector1">
            <a:avLst/>
          </a:prstGeom>
          <a:noFill/>
          <a:ln w="76200" cap="flat" cmpd="sng">
            <a:solidFill>
              <a:schemeClr val="dk2"/>
            </a:solidFill>
            <a:prstDash val="solid"/>
            <a:round/>
            <a:headEnd type="none" w="lg" len="lg"/>
            <a:tailEnd type="none" w="lg" len="lg"/>
          </a:ln>
        </p:spPr>
      </p:cxnSp>
      <p:sp>
        <p:nvSpPr>
          <p:cNvPr id="2" name="Rectangle 1"/>
          <p:cNvSpPr/>
          <p:nvPr/>
        </p:nvSpPr>
        <p:spPr>
          <a:xfrm>
            <a:off x="0" y="0"/>
            <a:ext cx="8840882"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Music timeline 1919 - 2000</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Shape 89"/>
          <p:cNvSpPr txBox="1"/>
          <p:nvPr/>
        </p:nvSpPr>
        <p:spPr>
          <a:xfrm>
            <a:off x="6120000" y="3674507"/>
            <a:ext cx="3023999" cy="353258"/>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dirty="0">
                <a:solidFill>
                  <a:schemeClr val="dk1"/>
                </a:solidFill>
              </a:rPr>
              <a:t>The Glenn Miller Band debuts in New York. This band composed of army air force troops.</a:t>
            </a:r>
          </a:p>
        </p:txBody>
      </p:sp>
      <p:pic>
        <p:nvPicPr>
          <p:cNvPr id="91" name="Shape 91"/>
          <p:cNvPicPr preferRelativeResize="0"/>
          <p:nvPr/>
        </p:nvPicPr>
        <p:blipFill>
          <a:blip r:embed="rId3">
            <a:alphaModFix/>
          </a:blip>
          <a:stretch>
            <a:fillRect/>
          </a:stretch>
        </p:blipFill>
        <p:spPr>
          <a:xfrm>
            <a:off x="6269365" y="4090518"/>
            <a:ext cx="1565788" cy="1010400"/>
          </a:xfrm>
          <a:prstGeom prst="rect">
            <a:avLst/>
          </a:prstGeom>
          <a:noFill/>
          <a:ln>
            <a:noFill/>
          </a:ln>
        </p:spPr>
      </p:pic>
      <p:cxnSp>
        <p:nvCxnSpPr>
          <p:cNvPr id="9" name="Shape 165"/>
          <p:cNvCxnSpPr/>
          <p:nvPr/>
        </p:nvCxnSpPr>
        <p:spPr>
          <a:xfrm flipV="1">
            <a:off x="-4475" y="2510118"/>
            <a:ext cx="9148475" cy="3332"/>
          </a:xfrm>
          <a:prstGeom prst="straightConnector1">
            <a:avLst/>
          </a:prstGeom>
          <a:noFill/>
          <a:ln w="76200" cap="flat" cmpd="sng">
            <a:solidFill>
              <a:schemeClr val="dk2"/>
            </a:solidFill>
            <a:prstDash val="solid"/>
            <a:round/>
            <a:headEnd type="none" w="lg" len="lg"/>
            <a:tailEnd type="none" w="lg" len="lg"/>
          </a:ln>
        </p:spPr>
      </p:cxnSp>
      <p:sp>
        <p:nvSpPr>
          <p:cNvPr id="16" name="Shape 82"/>
          <p:cNvSpPr txBox="1"/>
          <p:nvPr/>
        </p:nvSpPr>
        <p:spPr>
          <a:xfrm>
            <a:off x="6120000" y="2518547"/>
            <a:ext cx="3024000" cy="403947"/>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dirty="0">
                <a:solidFill>
                  <a:schemeClr val="dk1"/>
                </a:solidFill>
              </a:rPr>
              <a:t>1936</a:t>
            </a:r>
            <a:r>
              <a:rPr lang="en-GB" sz="1100" dirty="0">
                <a:solidFill>
                  <a:schemeClr val="dk1"/>
                </a:solidFill>
              </a:rPr>
              <a:t> Electric guitars debut.</a:t>
            </a:r>
          </a:p>
        </p:txBody>
      </p:sp>
      <p:pic>
        <p:nvPicPr>
          <p:cNvPr id="17" name="Shape 83"/>
          <p:cNvPicPr preferRelativeResize="0"/>
          <p:nvPr/>
        </p:nvPicPr>
        <p:blipFill>
          <a:blip r:embed="rId4">
            <a:alphaModFix/>
          </a:blip>
          <a:stretch>
            <a:fillRect/>
          </a:stretch>
        </p:blipFill>
        <p:spPr>
          <a:xfrm>
            <a:off x="7958464" y="2581300"/>
            <a:ext cx="1185536" cy="1006123"/>
          </a:xfrm>
          <a:prstGeom prst="rect">
            <a:avLst/>
          </a:prstGeom>
          <a:noFill/>
          <a:ln>
            <a:noFill/>
          </a:ln>
        </p:spPr>
      </p:pic>
      <p:sp>
        <p:nvSpPr>
          <p:cNvPr id="22" name="Shape 79"/>
          <p:cNvSpPr txBox="1"/>
          <p:nvPr/>
        </p:nvSpPr>
        <p:spPr>
          <a:xfrm>
            <a:off x="3120000" y="2510118"/>
            <a:ext cx="3000000" cy="707460"/>
          </a:xfrm>
          <a:prstGeom prst="rect">
            <a:avLst/>
          </a:prstGeom>
          <a:noFill/>
          <a:ln>
            <a:noFill/>
          </a:ln>
        </p:spPr>
        <p:txBody>
          <a:bodyPr lIns="91425" tIns="91425" rIns="91425" bIns="91425" anchor="ctr" anchorCtr="0">
            <a:noAutofit/>
          </a:bodyPr>
          <a:lstStyle/>
          <a:p>
            <a:pPr lvl="0" rtl="0">
              <a:spcBef>
                <a:spcPts val="0"/>
              </a:spcBef>
              <a:buNone/>
            </a:pPr>
            <a:r>
              <a:rPr lang="en-GB" sz="1100" b="1" dirty="0">
                <a:solidFill>
                  <a:schemeClr val="dk1"/>
                </a:solidFill>
                <a:latin typeface="Calibri"/>
                <a:ea typeface="Calibri"/>
                <a:cs typeface="Calibri"/>
                <a:sym typeface="Calibri"/>
              </a:rPr>
              <a:t>1933</a:t>
            </a:r>
            <a:r>
              <a:rPr lang="en-GB" sz="1100" dirty="0">
                <a:solidFill>
                  <a:schemeClr val="dk1"/>
                </a:solidFill>
                <a:latin typeface="Calibri"/>
                <a:ea typeface="Calibri"/>
                <a:cs typeface="Calibri"/>
                <a:sym typeface="Calibri"/>
              </a:rPr>
              <a:t> Laurens Hammond introduces his Hammond organ.</a:t>
            </a:r>
          </a:p>
        </p:txBody>
      </p:sp>
      <p:pic>
        <p:nvPicPr>
          <p:cNvPr id="23" name="Shape 81"/>
          <p:cNvPicPr preferRelativeResize="0"/>
          <p:nvPr/>
        </p:nvPicPr>
        <p:blipFill>
          <a:blip r:embed="rId5">
            <a:alphaModFix/>
          </a:blip>
          <a:stretch>
            <a:fillRect/>
          </a:stretch>
        </p:blipFill>
        <p:spPr>
          <a:xfrm>
            <a:off x="3120000" y="3217578"/>
            <a:ext cx="3000000" cy="1883340"/>
          </a:xfrm>
          <a:prstGeom prst="rect">
            <a:avLst/>
          </a:prstGeom>
          <a:noFill/>
          <a:ln>
            <a:noFill/>
          </a:ln>
        </p:spPr>
      </p:pic>
      <p:sp>
        <p:nvSpPr>
          <p:cNvPr id="24" name="Shape 77"/>
          <p:cNvSpPr txBox="1"/>
          <p:nvPr/>
        </p:nvSpPr>
        <p:spPr>
          <a:xfrm>
            <a:off x="0" y="2510118"/>
            <a:ext cx="3124475" cy="860418"/>
          </a:xfrm>
          <a:prstGeom prst="rect">
            <a:avLst/>
          </a:prstGeom>
          <a:noFill/>
          <a:ln>
            <a:noFill/>
          </a:ln>
        </p:spPr>
        <p:txBody>
          <a:bodyPr lIns="91425" tIns="91425" rIns="91425" bIns="91425" anchor="ctr" anchorCtr="0">
            <a:noAutofit/>
          </a:bodyPr>
          <a:lstStyle/>
          <a:p>
            <a:pPr lvl="0" rtl="0">
              <a:spcBef>
                <a:spcPts val="0"/>
              </a:spcBef>
              <a:buNone/>
            </a:pPr>
            <a:r>
              <a:rPr lang="en-GB" sz="1100" b="1" dirty="0">
                <a:solidFill>
                  <a:schemeClr val="dk1"/>
                </a:solidFill>
                <a:latin typeface="Calibri"/>
                <a:ea typeface="Calibri"/>
                <a:cs typeface="Calibri"/>
                <a:sym typeface="Calibri"/>
              </a:rPr>
              <a:t>1932</a:t>
            </a:r>
            <a:r>
              <a:rPr lang="en-GB" sz="1100" dirty="0">
                <a:solidFill>
                  <a:schemeClr val="dk1"/>
                </a:solidFill>
                <a:latin typeface="Calibri"/>
                <a:ea typeface="Calibri"/>
                <a:cs typeface="Calibri"/>
                <a:sym typeface="Calibri"/>
              </a:rPr>
              <a:t> Jazz composer Duke Ellington writes “It Don't Mean a Thing, If It </a:t>
            </a:r>
            <a:r>
              <a:rPr lang="en-GB" sz="1100" dirty="0" err="1">
                <a:solidFill>
                  <a:schemeClr val="dk1"/>
                </a:solidFill>
                <a:latin typeface="Calibri"/>
                <a:ea typeface="Calibri"/>
                <a:cs typeface="Calibri"/>
                <a:sym typeface="Calibri"/>
              </a:rPr>
              <a:t>Ain't</a:t>
            </a:r>
            <a:r>
              <a:rPr lang="en-GB" sz="1100" dirty="0">
                <a:solidFill>
                  <a:schemeClr val="dk1"/>
                </a:solidFill>
                <a:latin typeface="Calibri"/>
                <a:ea typeface="Calibri"/>
                <a:cs typeface="Calibri"/>
                <a:sym typeface="Calibri"/>
              </a:rPr>
              <a:t> Got That Swing,” a song that presaged the swing era of the 1930s and 1940s.</a:t>
            </a:r>
          </a:p>
        </p:txBody>
      </p:sp>
      <p:pic>
        <p:nvPicPr>
          <p:cNvPr id="25" name="Shape 78"/>
          <p:cNvPicPr preferRelativeResize="0"/>
          <p:nvPr/>
        </p:nvPicPr>
        <p:blipFill>
          <a:blip r:embed="rId6">
            <a:alphaModFix/>
          </a:blip>
          <a:stretch>
            <a:fillRect/>
          </a:stretch>
        </p:blipFill>
        <p:spPr>
          <a:xfrm>
            <a:off x="879897" y="3206695"/>
            <a:ext cx="1546174" cy="1894223"/>
          </a:xfrm>
          <a:prstGeom prst="rect">
            <a:avLst/>
          </a:prstGeom>
          <a:noFill/>
          <a:ln>
            <a:noFill/>
          </a:ln>
        </p:spPr>
      </p:pic>
      <p:sp>
        <p:nvSpPr>
          <p:cNvPr id="26" name="Shape 75"/>
          <p:cNvSpPr txBox="1"/>
          <p:nvPr/>
        </p:nvSpPr>
        <p:spPr>
          <a:xfrm>
            <a:off x="6120000" y="0"/>
            <a:ext cx="3024000" cy="519262"/>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1925</a:t>
            </a:r>
            <a:r>
              <a:rPr lang="en-GB" sz="1100">
                <a:solidFill>
                  <a:schemeClr val="dk1"/>
                </a:solidFill>
                <a:latin typeface="Calibri"/>
                <a:ea typeface="Calibri"/>
                <a:cs typeface="Calibri"/>
                <a:sym typeface="Calibri"/>
              </a:rPr>
              <a:t> Alban Berg's </a:t>
            </a:r>
            <a:r>
              <a:rPr lang="en-GB" sz="1100" i="1">
                <a:solidFill>
                  <a:schemeClr val="dk1"/>
                </a:solidFill>
                <a:latin typeface="Calibri"/>
                <a:ea typeface="Calibri"/>
                <a:cs typeface="Calibri"/>
                <a:sym typeface="Calibri"/>
              </a:rPr>
              <a:t>Wozzeck</a:t>
            </a:r>
            <a:r>
              <a:rPr lang="en-GB" sz="1100">
                <a:solidFill>
                  <a:schemeClr val="dk1"/>
                </a:solidFill>
                <a:latin typeface="Calibri"/>
                <a:ea typeface="Calibri"/>
                <a:cs typeface="Calibri"/>
                <a:sym typeface="Calibri"/>
              </a:rPr>
              <a:t> opens in Berlin.</a:t>
            </a:r>
          </a:p>
        </p:txBody>
      </p:sp>
      <p:pic>
        <p:nvPicPr>
          <p:cNvPr id="27" name="Shape 76"/>
          <p:cNvPicPr preferRelativeResize="0"/>
          <p:nvPr/>
        </p:nvPicPr>
        <p:blipFill>
          <a:blip r:embed="rId7">
            <a:alphaModFix/>
          </a:blip>
          <a:stretch>
            <a:fillRect/>
          </a:stretch>
        </p:blipFill>
        <p:spPr>
          <a:xfrm>
            <a:off x="7727381" y="533404"/>
            <a:ext cx="1273725" cy="1748250"/>
          </a:xfrm>
          <a:prstGeom prst="rect">
            <a:avLst/>
          </a:prstGeom>
          <a:noFill/>
          <a:ln>
            <a:noFill/>
          </a:ln>
        </p:spPr>
      </p:pic>
      <p:sp>
        <p:nvSpPr>
          <p:cNvPr id="31" name="Shape 67"/>
          <p:cNvSpPr txBox="1"/>
          <p:nvPr/>
        </p:nvSpPr>
        <p:spPr>
          <a:xfrm>
            <a:off x="3120001" y="1550708"/>
            <a:ext cx="3000000" cy="510563"/>
          </a:xfrm>
          <a:prstGeom prst="rect">
            <a:avLst/>
          </a:prstGeom>
          <a:noFill/>
          <a:ln>
            <a:noFill/>
          </a:ln>
        </p:spPr>
        <p:txBody>
          <a:bodyPr lIns="91425" tIns="91425" rIns="91425" bIns="91425" anchor="ctr" anchorCtr="0">
            <a:noAutofit/>
          </a:bodyPr>
          <a:lstStyle/>
          <a:p>
            <a:pPr lvl="0" rtl="0">
              <a:spcBef>
                <a:spcPts val="0"/>
              </a:spcBef>
              <a:buNone/>
            </a:pPr>
            <a:r>
              <a:rPr lang="en-GB" sz="1100" dirty="0">
                <a:solidFill>
                  <a:schemeClr val="dk1"/>
                </a:solidFill>
                <a:latin typeface="Calibri"/>
                <a:ea typeface="Calibri"/>
                <a:cs typeface="Calibri"/>
                <a:sym typeface="Calibri"/>
              </a:rPr>
              <a:t>George Gershwin's </a:t>
            </a:r>
            <a:r>
              <a:rPr lang="en-GB" sz="1100" i="1" dirty="0">
                <a:solidFill>
                  <a:schemeClr val="dk1"/>
                </a:solidFill>
                <a:latin typeface="Calibri"/>
                <a:ea typeface="Calibri"/>
                <a:cs typeface="Calibri"/>
                <a:sym typeface="Calibri"/>
              </a:rPr>
              <a:t>Rhapsody in Blue</a:t>
            </a:r>
            <a:r>
              <a:rPr lang="en-GB" sz="1100" dirty="0">
                <a:solidFill>
                  <a:schemeClr val="dk1"/>
                </a:solidFill>
                <a:latin typeface="Calibri"/>
                <a:ea typeface="Calibri"/>
                <a:cs typeface="Calibri"/>
                <a:sym typeface="Calibri"/>
              </a:rPr>
              <a:t> premieres in New York.</a:t>
            </a:r>
          </a:p>
        </p:txBody>
      </p:sp>
      <p:pic>
        <p:nvPicPr>
          <p:cNvPr id="32" name="Shape 68"/>
          <p:cNvPicPr preferRelativeResize="0"/>
          <p:nvPr/>
        </p:nvPicPr>
        <p:blipFill>
          <a:blip r:embed="rId8">
            <a:alphaModFix/>
          </a:blip>
          <a:stretch>
            <a:fillRect/>
          </a:stretch>
        </p:blipFill>
        <p:spPr>
          <a:xfrm>
            <a:off x="4958513" y="1835689"/>
            <a:ext cx="1161487" cy="621506"/>
          </a:xfrm>
          <a:prstGeom prst="rect">
            <a:avLst/>
          </a:prstGeom>
          <a:noFill/>
          <a:ln>
            <a:noFill/>
          </a:ln>
        </p:spPr>
      </p:pic>
      <p:sp>
        <p:nvSpPr>
          <p:cNvPr id="34" name="Shape 63"/>
          <p:cNvSpPr txBox="1"/>
          <p:nvPr/>
        </p:nvSpPr>
        <p:spPr>
          <a:xfrm>
            <a:off x="3641732" y="23643"/>
            <a:ext cx="2357717" cy="265420"/>
          </a:xfrm>
          <a:prstGeom prst="rect">
            <a:avLst/>
          </a:prstGeom>
          <a:noFill/>
          <a:ln>
            <a:noFill/>
          </a:ln>
        </p:spPr>
        <p:txBody>
          <a:bodyPr lIns="91425" tIns="91425" rIns="91425" bIns="91425" anchor="ctr" anchorCtr="0">
            <a:noAutofit/>
          </a:bodyPr>
          <a:lstStyle/>
          <a:p>
            <a:pPr lvl="0" rtl="0">
              <a:spcBef>
                <a:spcPts val="0"/>
              </a:spcBef>
              <a:buNone/>
            </a:pPr>
            <a:r>
              <a:rPr lang="en-GB" sz="1100" dirty="0">
                <a:solidFill>
                  <a:schemeClr val="dk1"/>
                </a:solidFill>
                <a:latin typeface="Calibri"/>
                <a:ea typeface="Calibri"/>
                <a:cs typeface="Calibri"/>
                <a:sym typeface="Calibri"/>
              </a:rPr>
              <a:t>Maurice Ravel's </a:t>
            </a:r>
            <a:r>
              <a:rPr lang="en-GB" sz="1100" i="1" dirty="0">
                <a:solidFill>
                  <a:schemeClr val="dk1"/>
                </a:solidFill>
                <a:latin typeface="Calibri"/>
                <a:ea typeface="Calibri"/>
                <a:cs typeface="Calibri"/>
                <a:sym typeface="Calibri"/>
              </a:rPr>
              <a:t>Bolero</a:t>
            </a:r>
            <a:r>
              <a:rPr lang="en-GB" sz="1100" dirty="0">
                <a:solidFill>
                  <a:schemeClr val="dk1"/>
                </a:solidFill>
                <a:latin typeface="Calibri"/>
                <a:ea typeface="Calibri"/>
                <a:cs typeface="Calibri"/>
                <a:sym typeface="Calibri"/>
              </a:rPr>
              <a:t> opens in Paris.</a:t>
            </a:r>
          </a:p>
        </p:txBody>
      </p:sp>
      <p:pic>
        <p:nvPicPr>
          <p:cNvPr id="35" name="Shape 66"/>
          <p:cNvPicPr preferRelativeResize="0"/>
          <p:nvPr/>
        </p:nvPicPr>
        <p:blipFill>
          <a:blip r:embed="rId9">
            <a:alphaModFix/>
          </a:blip>
          <a:stretch>
            <a:fillRect/>
          </a:stretch>
        </p:blipFill>
        <p:spPr>
          <a:xfrm>
            <a:off x="5138741" y="412376"/>
            <a:ext cx="859677" cy="1108133"/>
          </a:xfrm>
          <a:prstGeom prst="rect">
            <a:avLst/>
          </a:prstGeom>
          <a:noFill/>
          <a:ln>
            <a:noFill/>
          </a:ln>
        </p:spPr>
      </p:pic>
      <p:sp>
        <p:nvSpPr>
          <p:cNvPr id="36" name="Shape 64"/>
          <p:cNvSpPr txBox="1"/>
          <p:nvPr/>
        </p:nvSpPr>
        <p:spPr>
          <a:xfrm>
            <a:off x="-4475" y="-5625"/>
            <a:ext cx="3124475" cy="632403"/>
          </a:xfrm>
          <a:prstGeom prst="rect">
            <a:avLst/>
          </a:prstGeom>
          <a:noFill/>
          <a:ln>
            <a:noFill/>
          </a:ln>
        </p:spPr>
        <p:txBody>
          <a:bodyPr lIns="91425" tIns="91425" rIns="91425" bIns="91425" anchor="ctr" anchorCtr="0">
            <a:noAutofit/>
          </a:bodyPr>
          <a:lstStyle/>
          <a:p>
            <a:pPr lvl="0" rtl="0">
              <a:spcBef>
                <a:spcPts val="0"/>
              </a:spcBef>
              <a:buNone/>
            </a:pPr>
            <a:r>
              <a:rPr lang="en-GB" sz="1100" b="1" dirty="0">
                <a:solidFill>
                  <a:schemeClr val="dk1"/>
                </a:solidFill>
                <a:latin typeface="Calibri"/>
                <a:ea typeface="Calibri"/>
                <a:cs typeface="Calibri"/>
                <a:sym typeface="Calibri"/>
              </a:rPr>
              <a:t>1924</a:t>
            </a:r>
            <a:r>
              <a:rPr lang="en-GB" sz="1100" dirty="0">
                <a:solidFill>
                  <a:schemeClr val="dk1"/>
                </a:solidFill>
                <a:latin typeface="Calibri"/>
                <a:ea typeface="Calibri"/>
                <a:cs typeface="Calibri"/>
                <a:sym typeface="Calibri"/>
              </a:rPr>
              <a:t> The Juilliard School opens in New York</a:t>
            </a:r>
            <a:r>
              <a:rPr lang="en-GB" sz="1100" dirty="0" smtClean="0">
                <a:solidFill>
                  <a:schemeClr val="dk1"/>
                </a:solidFill>
                <a:latin typeface="Calibri"/>
                <a:ea typeface="Calibri"/>
                <a:cs typeface="Calibri"/>
                <a:sym typeface="Calibri"/>
              </a:rPr>
              <a:t>. Established in 1905, it only opened in 1924</a:t>
            </a:r>
            <a:endParaRPr lang="en-GB" sz="1100" dirty="0">
              <a:solidFill>
                <a:schemeClr val="dk1"/>
              </a:solidFill>
              <a:latin typeface="Calibri"/>
              <a:ea typeface="Calibri"/>
              <a:cs typeface="Calibri"/>
              <a:sym typeface="Calibri"/>
            </a:endParaRPr>
          </a:p>
        </p:txBody>
      </p:sp>
      <p:pic>
        <p:nvPicPr>
          <p:cNvPr id="37" name="Shape 65"/>
          <p:cNvPicPr preferRelativeResize="0"/>
          <p:nvPr/>
        </p:nvPicPr>
        <p:blipFill>
          <a:blip r:embed="rId10">
            <a:alphaModFix/>
          </a:blip>
          <a:stretch>
            <a:fillRect/>
          </a:stretch>
        </p:blipFill>
        <p:spPr>
          <a:xfrm>
            <a:off x="681318" y="921862"/>
            <a:ext cx="2438681" cy="1535333"/>
          </a:xfrm>
          <a:prstGeom prst="rect">
            <a:avLst/>
          </a:prstGeom>
          <a:noFill/>
          <a:ln>
            <a:noFill/>
          </a:ln>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Shape 99"/>
          <p:cNvPicPr preferRelativeResize="0"/>
          <p:nvPr/>
        </p:nvPicPr>
        <p:blipFill>
          <a:blip r:embed="rId3">
            <a:alphaModFix/>
          </a:blip>
          <a:stretch>
            <a:fillRect/>
          </a:stretch>
        </p:blipFill>
        <p:spPr>
          <a:xfrm>
            <a:off x="8038082" y="1146870"/>
            <a:ext cx="1075148" cy="1075149"/>
          </a:xfrm>
          <a:prstGeom prst="rect">
            <a:avLst/>
          </a:prstGeom>
          <a:noFill/>
          <a:ln>
            <a:noFill/>
          </a:ln>
        </p:spPr>
      </p:pic>
      <p:pic>
        <p:nvPicPr>
          <p:cNvPr id="100" name="Shape 100"/>
          <p:cNvPicPr preferRelativeResize="0"/>
          <p:nvPr/>
        </p:nvPicPr>
        <p:blipFill>
          <a:blip r:embed="rId4">
            <a:alphaModFix/>
          </a:blip>
          <a:stretch>
            <a:fillRect/>
          </a:stretch>
        </p:blipFill>
        <p:spPr>
          <a:xfrm>
            <a:off x="591671" y="3550023"/>
            <a:ext cx="2507813" cy="1539077"/>
          </a:xfrm>
          <a:prstGeom prst="rect">
            <a:avLst/>
          </a:prstGeom>
          <a:noFill/>
          <a:ln>
            <a:noFill/>
          </a:ln>
        </p:spPr>
      </p:pic>
      <p:pic>
        <p:nvPicPr>
          <p:cNvPr id="101" name="Shape 101"/>
          <p:cNvPicPr preferRelativeResize="0"/>
          <p:nvPr/>
        </p:nvPicPr>
        <p:blipFill>
          <a:blip r:embed="rId5">
            <a:alphaModFix/>
          </a:blip>
          <a:stretch>
            <a:fillRect/>
          </a:stretch>
        </p:blipFill>
        <p:spPr>
          <a:xfrm>
            <a:off x="4862668" y="3848124"/>
            <a:ext cx="1018179" cy="1240976"/>
          </a:xfrm>
          <a:prstGeom prst="rect">
            <a:avLst/>
          </a:prstGeom>
          <a:noFill/>
          <a:ln>
            <a:noFill/>
          </a:ln>
        </p:spPr>
      </p:pic>
      <p:sp>
        <p:nvSpPr>
          <p:cNvPr id="102" name="Shape 102"/>
          <p:cNvSpPr txBox="1"/>
          <p:nvPr/>
        </p:nvSpPr>
        <p:spPr>
          <a:xfrm>
            <a:off x="6180300" y="2965127"/>
            <a:ext cx="3000000" cy="10752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000" b="1" dirty="0">
                <a:solidFill>
                  <a:schemeClr val="dk1"/>
                </a:solidFill>
              </a:rPr>
              <a:t>1951</a:t>
            </a:r>
            <a:r>
              <a:rPr lang="en-GB" sz="1000" dirty="0">
                <a:solidFill>
                  <a:schemeClr val="dk1"/>
                </a:solidFill>
              </a:rPr>
              <a:t> In an effort to introduce rhythm and blues to a broader white audience, which was hesitant to embrace “black music,” disc jockey Alan Freed uses the term rock 'n' roll to describe R&amp;B.</a:t>
            </a:r>
          </a:p>
          <a:p>
            <a:pPr lvl="0" rtl="0">
              <a:spcBef>
                <a:spcPts val="0"/>
              </a:spcBef>
              <a:buNone/>
            </a:pPr>
            <a:r>
              <a:rPr lang="en-GB" sz="1000" dirty="0">
                <a:solidFill>
                  <a:schemeClr val="dk1"/>
                </a:solidFill>
                <a:latin typeface="Calibri"/>
                <a:ea typeface="Calibri"/>
                <a:cs typeface="Calibri"/>
                <a:sym typeface="Calibri"/>
              </a:rPr>
              <a:t>Elliott Carter composes his </a:t>
            </a:r>
            <a:r>
              <a:rPr lang="en-GB" sz="1000" i="1" dirty="0">
                <a:solidFill>
                  <a:schemeClr val="dk1"/>
                </a:solidFill>
                <a:latin typeface="Calibri"/>
                <a:ea typeface="Calibri"/>
                <a:cs typeface="Calibri"/>
                <a:sym typeface="Calibri"/>
              </a:rPr>
              <a:t>String Quartet No. 1</a:t>
            </a:r>
            <a:r>
              <a:rPr lang="en-GB" sz="1000" dirty="0">
                <a:solidFill>
                  <a:schemeClr val="dk1"/>
                </a:solidFill>
                <a:latin typeface="Calibri"/>
                <a:ea typeface="Calibri"/>
                <a:cs typeface="Calibri"/>
                <a:sym typeface="Calibri"/>
              </a:rPr>
              <a:t> and becomes a leading avant-garde composer of the 20th century.</a:t>
            </a:r>
          </a:p>
        </p:txBody>
      </p:sp>
      <p:pic>
        <p:nvPicPr>
          <p:cNvPr id="103" name="Shape 103"/>
          <p:cNvPicPr preferRelativeResize="0"/>
          <p:nvPr/>
        </p:nvPicPr>
        <p:blipFill>
          <a:blip r:embed="rId6">
            <a:alphaModFix/>
          </a:blip>
          <a:stretch>
            <a:fillRect/>
          </a:stretch>
        </p:blipFill>
        <p:spPr>
          <a:xfrm>
            <a:off x="8175812" y="4034189"/>
            <a:ext cx="799688" cy="1079974"/>
          </a:xfrm>
          <a:prstGeom prst="rect">
            <a:avLst/>
          </a:prstGeom>
          <a:noFill/>
          <a:ln>
            <a:noFill/>
          </a:ln>
        </p:spPr>
      </p:pic>
      <p:cxnSp>
        <p:nvCxnSpPr>
          <p:cNvPr id="104" name="Shape 104"/>
          <p:cNvCxnSpPr/>
          <p:nvPr/>
        </p:nvCxnSpPr>
        <p:spPr>
          <a:xfrm>
            <a:off x="0" y="2776675"/>
            <a:ext cx="9180300" cy="0"/>
          </a:xfrm>
          <a:prstGeom prst="straightConnector1">
            <a:avLst/>
          </a:prstGeom>
          <a:noFill/>
          <a:ln w="76200" cap="flat" cmpd="sng">
            <a:solidFill>
              <a:schemeClr val="dk2"/>
            </a:solidFill>
            <a:prstDash val="solid"/>
            <a:round/>
            <a:headEnd type="none" w="lg" len="lg"/>
            <a:tailEnd type="none" w="lg" len="lg"/>
          </a:ln>
        </p:spPr>
      </p:cxnSp>
      <p:sp>
        <p:nvSpPr>
          <p:cNvPr id="105" name="Shape 105"/>
          <p:cNvSpPr txBox="1"/>
          <p:nvPr/>
        </p:nvSpPr>
        <p:spPr>
          <a:xfrm>
            <a:off x="6144000" y="-455"/>
            <a:ext cx="3000000" cy="1296900"/>
          </a:xfrm>
          <a:prstGeom prst="rect">
            <a:avLst/>
          </a:prstGeom>
          <a:noFill/>
          <a:ln>
            <a:noFill/>
          </a:ln>
        </p:spPr>
        <p:txBody>
          <a:bodyPr lIns="91425" tIns="91425" rIns="91425" bIns="91425" anchor="ctr" anchorCtr="0">
            <a:noAutofit/>
          </a:bodyPr>
          <a:lstStyle/>
          <a:p>
            <a:pPr lvl="0" rtl="0">
              <a:lnSpc>
                <a:spcPct val="115000"/>
              </a:lnSpc>
              <a:spcBef>
                <a:spcPts val="0"/>
              </a:spcBef>
              <a:buClr>
                <a:schemeClr val="dk1"/>
              </a:buClr>
              <a:buSzPct val="100000"/>
              <a:buFont typeface="Arial"/>
              <a:buNone/>
            </a:pPr>
            <a:r>
              <a:rPr lang="en-GB" sz="1100" b="1">
                <a:solidFill>
                  <a:schemeClr val="dk1"/>
                </a:solidFill>
              </a:rPr>
              <a:t>1942</a:t>
            </a:r>
            <a:r>
              <a:rPr lang="en-GB" sz="1100">
                <a:solidFill>
                  <a:schemeClr val="dk1"/>
                </a:solidFill>
              </a:rPr>
              <a:t> Bing Crosby releases "White Christmas," from the film </a:t>
            </a:r>
            <a:r>
              <a:rPr lang="en-GB" sz="1100" i="1">
                <a:solidFill>
                  <a:schemeClr val="dk1"/>
                </a:solidFill>
              </a:rPr>
              <a:t>Holiday Inn.</a:t>
            </a:r>
            <a:r>
              <a:rPr lang="en-GB" sz="1100">
                <a:solidFill>
                  <a:schemeClr val="dk1"/>
                </a:solidFill>
              </a:rPr>
              <a:t> The song goes on to be the all-time, top-selling song from a film.</a:t>
            </a:r>
          </a:p>
          <a:p>
            <a:pPr lvl="0" rtl="0">
              <a:spcBef>
                <a:spcPts val="0"/>
              </a:spcBef>
              <a:buClr>
                <a:schemeClr val="dk1"/>
              </a:buClr>
              <a:buSzPct val="100000"/>
              <a:buFont typeface="Arial"/>
              <a:buNone/>
            </a:pPr>
            <a:r>
              <a:rPr lang="en-GB" sz="1100">
                <a:solidFill>
                  <a:schemeClr val="dk1"/>
                </a:solidFill>
                <a:latin typeface="Calibri"/>
                <a:ea typeface="Calibri"/>
                <a:cs typeface="Calibri"/>
                <a:sym typeface="Calibri"/>
              </a:rPr>
              <a:t>RCA Victor sprays gold over Glenn Miller's million-copy-seller </a:t>
            </a:r>
            <a:r>
              <a:rPr lang="en-GB" sz="1100" i="1">
                <a:solidFill>
                  <a:schemeClr val="dk1"/>
                </a:solidFill>
                <a:latin typeface="Calibri"/>
                <a:ea typeface="Calibri"/>
                <a:cs typeface="Calibri"/>
                <a:sym typeface="Calibri"/>
              </a:rPr>
              <a:t>Chattanooga Choo Choo</a:t>
            </a:r>
            <a:r>
              <a:rPr lang="en-GB" sz="1100">
                <a:solidFill>
                  <a:schemeClr val="dk1"/>
                </a:solidFill>
                <a:latin typeface="Calibri"/>
                <a:ea typeface="Calibri"/>
                <a:cs typeface="Calibri"/>
                <a:sym typeface="Calibri"/>
              </a:rPr>
              <a:t>, creating the first "gold record."</a:t>
            </a:r>
          </a:p>
        </p:txBody>
      </p:sp>
      <p:sp>
        <p:nvSpPr>
          <p:cNvPr id="106" name="Shape 106"/>
          <p:cNvSpPr txBox="1"/>
          <p:nvPr/>
        </p:nvSpPr>
        <p:spPr>
          <a:xfrm>
            <a:off x="0" y="2537875"/>
            <a:ext cx="3000000" cy="1296900"/>
          </a:xfrm>
          <a:prstGeom prst="rect">
            <a:avLst/>
          </a:prstGeom>
          <a:noFill/>
          <a:ln>
            <a:noFill/>
          </a:ln>
        </p:spPr>
        <p:txBody>
          <a:bodyPr lIns="91425" tIns="91425" rIns="91425" bIns="91425" anchor="ctr" anchorCtr="0">
            <a:noAutofit/>
          </a:bodyPr>
          <a:lstStyle/>
          <a:p>
            <a:pPr lvl="0" rtl="0">
              <a:spcBef>
                <a:spcPts val="0"/>
              </a:spcBef>
              <a:buNone/>
            </a:pPr>
            <a:r>
              <a:rPr lang="en-GB" sz="1100" b="1" dirty="0">
                <a:solidFill>
                  <a:schemeClr val="dk1"/>
                </a:solidFill>
                <a:latin typeface="Calibri"/>
                <a:ea typeface="Calibri"/>
                <a:cs typeface="Calibri"/>
                <a:sym typeface="Calibri"/>
              </a:rPr>
              <a:t>1945</a:t>
            </a:r>
            <a:r>
              <a:rPr lang="en-GB" sz="1100" dirty="0">
                <a:solidFill>
                  <a:schemeClr val="dk1"/>
                </a:solidFill>
                <a:latin typeface="Calibri"/>
                <a:ea typeface="Calibri"/>
                <a:cs typeface="Calibri"/>
                <a:sym typeface="Calibri"/>
              </a:rPr>
              <a:t> Benjamin Britten's </a:t>
            </a:r>
            <a:r>
              <a:rPr lang="en-GB" sz="1100" i="1" dirty="0">
                <a:solidFill>
                  <a:schemeClr val="dk1"/>
                </a:solidFill>
                <a:latin typeface="Calibri"/>
                <a:ea typeface="Calibri"/>
                <a:cs typeface="Calibri"/>
                <a:sym typeface="Calibri"/>
              </a:rPr>
              <a:t>Peter Grimes</a:t>
            </a:r>
            <a:r>
              <a:rPr lang="en-GB" sz="1100" dirty="0">
                <a:solidFill>
                  <a:schemeClr val="dk1"/>
                </a:solidFill>
                <a:latin typeface="Calibri"/>
                <a:ea typeface="Calibri"/>
                <a:cs typeface="Calibri"/>
                <a:sym typeface="Calibri"/>
              </a:rPr>
              <a:t> premieres in London, which signals the rebirth of British opera.</a:t>
            </a:r>
          </a:p>
        </p:txBody>
      </p:sp>
      <p:sp>
        <p:nvSpPr>
          <p:cNvPr id="107" name="Shape 107"/>
          <p:cNvSpPr txBox="1"/>
          <p:nvPr/>
        </p:nvSpPr>
        <p:spPr>
          <a:xfrm>
            <a:off x="3180300" y="2832681"/>
            <a:ext cx="3000000" cy="1243036"/>
          </a:xfrm>
          <a:prstGeom prst="rect">
            <a:avLst/>
          </a:prstGeom>
          <a:noFill/>
          <a:ln>
            <a:noFill/>
          </a:ln>
        </p:spPr>
        <p:txBody>
          <a:bodyPr lIns="91425" tIns="91425" rIns="91425" bIns="91425" anchor="ctr" anchorCtr="0">
            <a:noAutofit/>
          </a:bodyPr>
          <a:lstStyle/>
          <a:p>
            <a:pPr lvl="0" rtl="0">
              <a:spcBef>
                <a:spcPts val="0"/>
              </a:spcBef>
              <a:buNone/>
            </a:pPr>
            <a:r>
              <a:rPr lang="en-GB" sz="1100" b="1" dirty="0">
                <a:solidFill>
                  <a:schemeClr val="dk1"/>
                </a:solidFill>
                <a:latin typeface="Calibri"/>
                <a:ea typeface="Calibri"/>
                <a:cs typeface="Calibri"/>
                <a:sym typeface="Calibri"/>
              </a:rPr>
              <a:t>1948</a:t>
            </a:r>
            <a:r>
              <a:rPr lang="en-GB" sz="1100" dirty="0">
                <a:solidFill>
                  <a:schemeClr val="dk1"/>
                </a:solidFill>
                <a:latin typeface="Calibri"/>
                <a:ea typeface="Calibri"/>
                <a:cs typeface="Calibri"/>
                <a:sym typeface="Calibri"/>
              </a:rPr>
              <a:t> Columbia Records introduces the 33 1/3 LP (“long playing”) record at New York's Waldorf-Astoria Hotel. It allows listeners to enjoy an unprecedented 25 minutes of music per side, compared to the four minutes per side of the standard 78 rpm record.</a:t>
            </a:r>
          </a:p>
        </p:txBody>
      </p:sp>
      <p:pic>
        <p:nvPicPr>
          <p:cNvPr id="11" name="Shape 93"/>
          <p:cNvPicPr preferRelativeResize="0"/>
          <p:nvPr/>
        </p:nvPicPr>
        <p:blipFill>
          <a:blip r:embed="rId7">
            <a:alphaModFix/>
          </a:blip>
          <a:stretch>
            <a:fillRect/>
          </a:stretch>
        </p:blipFill>
        <p:spPr>
          <a:xfrm>
            <a:off x="3180299" y="724963"/>
            <a:ext cx="1384590" cy="1740331"/>
          </a:xfrm>
          <a:prstGeom prst="rect">
            <a:avLst/>
          </a:prstGeom>
          <a:noFill/>
          <a:ln>
            <a:noFill/>
          </a:ln>
        </p:spPr>
      </p:pic>
      <p:pic>
        <p:nvPicPr>
          <p:cNvPr id="12" name="Shape 94"/>
          <p:cNvPicPr preferRelativeResize="0"/>
          <p:nvPr/>
        </p:nvPicPr>
        <p:blipFill>
          <a:blip r:embed="rId8">
            <a:alphaModFix/>
          </a:blip>
          <a:stretch>
            <a:fillRect/>
          </a:stretch>
        </p:blipFill>
        <p:spPr>
          <a:xfrm>
            <a:off x="4564890" y="724963"/>
            <a:ext cx="1579109" cy="810282"/>
          </a:xfrm>
          <a:prstGeom prst="rect">
            <a:avLst/>
          </a:prstGeom>
          <a:noFill/>
          <a:ln>
            <a:noFill/>
          </a:ln>
        </p:spPr>
      </p:pic>
      <p:sp>
        <p:nvSpPr>
          <p:cNvPr id="13" name="Shape 92"/>
          <p:cNvSpPr txBox="1"/>
          <p:nvPr/>
        </p:nvSpPr>
        <p:spPr>
          <a:xfrm>
            <a:off x="3180300" y="-455"/>
            <a:ext cx="2963700" cy="75349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dirty="0">
                <a:solidFill>
                  <a:schemeClr val="dk1"/>
                </a:solidFill>
              </a:rPr>
              <a:t>1938</a:t>
            </a:r>
            <a:r>
              <a:rPr lang="en-GB" sz="1100" dirty="0">
                <a:solidFill>
                  <a:schemeClr val="dk1"/>
                </a:solidFill>
              </a:rPr>
              <a:t> Roy </a:t>
            </a:r>
            <a:r>
              <a:rPr lang="en-GB" sz="1100" dirty="0" err="1">
                <a:solidFill>
                  <a:schemeClr val="dk1"/>
                </a:solidFill>
              </a:rPr>
              <a:t>Acuff</a:t>
            </a:r>
            <a:r>
              <a:rPr lang="en-GB" sz="1100" dirty="0">
                <a:solidFill>
                  <a:schemeClr val="dk1"/>
                </a:solidFill>
              </a:rPr>
              <a:t> joins the Grand Ole </a:t>
            </a:r>
            <a:r>
              <a:rPr lang="en-GB" sz="1100" dirty="0" err="1">
                <a:solidFill>
                  <a:schemeClr val="dk1"/>
                </a:solidFill>
              </a:rPr>
              <a:t>Opry</a:t>
            </a:r>
            <a:r>
              <a:rPr lang="en-GB" sz="1100" dirty="0">
                <a:solidFill>
                  <a:schemeClr val="dk1"/>
                </a:solidFill>
              </a:rPr>
              <a:t> and brings national recognition to the Nashville-based radio program.</a:t>
            </a:r>
          </a:p>
        </p:txBody>
      </p:sp>
      <p:sp>
        <p:nvSpPr>
          <p:cNvPr id="14" name="Shape 88"/>
          <p:cNvSpPr txBox="1"/>
          <p:nvPr/>
        </p:nvSpPr>
        <p:spPr>
          <a:xfrm>
            <a:off x="0" y="-6320"/>
            <a:ext cx="3099484" cy="952794"/>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a:solidFill>
                  <a:schemeClr val="dk1"/>
                </a:solidFill>
              </a:rPr>
              <a:t>1937</a:t>
            </a:r>
            <a:r>
              <a:rPr lang="en-GB" sz="1100">
                <a:solidFill>
                  <a:schemeClr val="dk1"/>
                </a:solidFill>
              </a:rPr>
              <a:t> Bela Bartok's masterpiece, </a:t>
            </a:r>
            <a:r>
              <a:rPr lang="en-GB" sz="1100" i="1">
                <a:solidFill>
                  <a:schemeClr val="dk1"/>
                </a:solidFill>
              </a:rPr>
              <a:t>Music for Strings, Percussion and Celesta</a:t>
            </a:r>
            <a:r>
              <a:rPr lang="en-GB" sz="1100">
                <a:solidFill>
                  <a:schemeClr val="dk1"/>
                </a:solidFill>
              </a:rPr>
              <a:t>, premieres in Basel.  </a:t>
            </a:r>
          </a:p>
          <a:p>
            <a:pPr lvl="0" rtl="0">
              <a:lnSpc>
                <a:spcPct val="115000"/>
              </a:lnSpc>
              <a:spcBef>
                <a:spcPts val="0"/>
              </a:spcBef>
              <a:buNone/>
            </a:pPr>
            <a:endParaRPr sz="1100">
              <a:solidFill>
                <a:schemeClr val="dk1"/>
              </a:solidFill>
            </a:endParaRPr>
          </a:p>
        </p:txBody>
      </p:sp>
      <p:pic>
        <p:nvPicPr>
          <p:cNvPr id="15" name="Shape 90"/>
          <p:cNvPicPr preferRelativeResize="0"/>
          <p:nvPr/>
        </p:nvPicPr>
        <p:blipFill>
          <a:blip r:embed="rId9">
            <a:alphaModFix/>
          </a:blip>
          <a:stretch>
            <a:fillRect/>
          </a:stretch>
        </p:blipFill>
        <p:spPr>
          <a:xfrm>
            <a:off x="513012" y="753035"/>
            <a:ext cx="1332565" cy="1777795"/>
          </a:xfrm>
          <a:prstGeom prst="rect">
            <a:avLst/>
          </a:prstGeom>
          <a:noFill/>
          <a:ln>
            <a:noFill/>
          </a:ln>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p:nvPr/>
        </p:nvSpPr>
        <p:spPr>
          <a:xfrm>
            <a:off x="0" y="0"/>
            <a:ext cx="3000000" cy="11577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a:solidFill>
                  <a:schemeClr val="dk1"/>
                </a:solidFill>
              </a:rPr>
              <a:t>1954</a:t>
            </a:r>
            <a:r>
              <a:rPr lang="en-GB" sz="1100">
                <a:solidFill>
                  <a:schemeClr val="dk1"/>
                </a:solidFill>
              </a:rPr>
              <a:t> Bill Haley and the Comets begin writing hit songs. As a white band using black-derived forms, they venture into rock 'n' roll.</a:t>
            </a:r>
          </a:p>
          <a:p>
            <a:pPr lvl="0" rtl="0">
              <a:spcBef>
                <a:spcPts val="0"/>
              </a:spcBef>
              <a:buNone/>
            </a:pPr>
            <a:r>
              <a:rPr lang="en-GB" sz="1100">
                <a:solidFill>
                  <a:schemeClr val="dk1"/>
                </a:solidFill>
                <a:latin typeface="Calibri"/>
                <a:ea typeface="Calibri"/>
                <a:cs typeface="Calibri"/>
                <a:sym typeface="Calibri"/>
              </a:rPr>
              <a:t>Pierre Boulez completes </a:t>
            </a:r>
            <a:r>
              <a:rPr lang="en-GB" sz="1100" i="1">
                <a:solidFill>
                  <a:schemeClr val="dk1"/>
                </a:solidFill>
                <a:latin typeface="Calibri"/>
                <a:ea typeface="Calibri"/>
                <a:cs typeface="Calibri"/>
                <a:sym typeface="Calibri"/>
              </a:rPr>
              <a:t>Le Marteau Sans Maître (The Hammer Without a Master)</a:t>
            </a:r>
            <a:r>
              <a:rPr lang="en-GB" sz="1100">
                <a:solidFill>
                  <a:schemeClr val="dk1"/>
                </a:solidFill>
                <a:latin typeface="Calibri"/>
                <a:ea typeface="Calibri"/>
                <a:cs typeface="Calibri"/>
                <a:sym typeface="Calibri"/>
              </a:rPr>
              <a:t>.</a:t>
            </a:r>
          </a:p>
        </p:txBody>
      </p:sp>
      <p:pic>
        <p:nvPicPr>
          <p:cNvPr id="113" name="Shape 113"/>
          <p:cNvPicPr preferRelativeResize="0"/>
          <p:nvPr/>
        </p:nvPicPr>
        <p:blipFill>
          <a:blip r:embed="rId3">
            <a:alphaModFix/>
          </a:blip>
          <a:stretch>
            <a:fillRect/>
          </a:stretch>
        </p:blipFill>
        <p:spPr>
          <a:xfrm>
            <a:off x="71731" y="1157698"/>
            <a:ext cx="1150601" cy="1470522"/>
          </a:xfrm>
          <a:prstGeom prst="rect">
            <a:avLst/>
          </a:prstGeom>
          <a:noFill/>
          <a:ln>
            <a:noFill/>
          </a:ln>
        </p:spPr>
      </p:pic>
      <p:sp>
        <p:nvSpPr>
          <p:cNvPr id="114" name="Shape 114"/>
          <p:cNvSpPr txBox="1"/>
          <p:nvPr/>
        </p:nvSpPr>
        <p:spPr>
          <a:xfrm>
            <a:off x="3000000" y="118200"/>
            <a:ext cx="3000000" cy="10737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1956</a:t>
            </a:r>
            <a:r>
              <a:rPr lang="en-GB" sz="1100">
                <a:solidFill>
                  <a:schemeClr val="dk1"/>
                </a:solidFill>
                <a:latin typeface="Calibri"/>
                <a:ea typeface="Calibri"/>
                <a:cs typeface="Calibri"/>
                <a:sym typeface="Calibri"/>
              </a:rPr>
              <a:t> With many hit singles (including “Heartbreak Hotel”), Elvis Presley emerges as one of the world's first rock stars. The gyrating rocker enjoys fame on the stages of the Milton Berle, Steve Allen and Ed Sullivan shows, as well as in the first of his many movies, </a:t>
            </a:r>
            <a:r>
              <a:rPr lang="en-GB" sz="1100" i="1">
                <a:solidFill>
                  <a:schemeClr val="dk1"/>
                </a:solidFill>
                <a:latin typeface="Calibri"/>
                <a:ea typeface="Calibri"/>
                <a:cs typeface="Calibri"/>
                <a:sym typeface="Calibri"/>
              </a:rPr>
              <a:t>Love Me Tender</a:t>
            </a:r>
            <a:r>
              <a:rPr lang="en-GB" sz="1100">
                <a:solidFill>
                  <a:schemeClr val="dk1"/>
                </a:solidFill>
                <a:latin typeface="Calibri"/>
                <a:ea typeface="Calibri"/>
                <a:cs typeface="Calibri"/>
                <a:sym typeface="Calibri"/>
              </a:rPr>
              <a:t>.</a:t>
            </a:r>
          </a:p>
        </p:txBody>
      </p:sp>
      <p:pic>
        <p:nvPicPr>
          <p:cNvPr id="115" name="Shape 115"/>
          <p:cNvPicPr preferRelativeResize="0"/>
          <p:nvPr/>
        </p:nvPicPr>
        <p:blipFill>
          <a:blip r:embed="rId4">
            <a:alphaModFix/>
          </a:blip>
          <a:stretch>
            <a:fillRect/>
          </a:stretch>
        </p:blipFill>
        <p:spPr>
          <a:xfrm>
            <a:off x="3667950" y="1157698"/>
            <a:ext cx="1844400" cy="1383299"/>
          </a:xfrm>
          <a:prstGeom prst="rect">
            <a:avLst/>
          </a:prstGeom>
          <a:noFill/>
          <a:ln>
            <a:noFill/>
          </a:ln>
        </p:spPr>
      </p:pic>
      <p:sp>
        <p:nvSpPr>
          <p:cNvPr id="116" name="Shape 116"/>
          <p:cNvSpPr txBox="1"/>
          <p:nvPr/>
        </p:nvSpPr>
        <p:spPr>
          <a:xfrm>
            <a:off x="6144000" y="61500"/>
            <a:ext cx="3000000" cy="4179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1957</a:t>
            </a:r>
            <a:r>
              <a:rPr lang="en-GB" sz="1100">
                <a:solidFill>
                  <a:schemeClr val="dk1"/>
                </a:solidFill>
                <a:latin typeface="Calibri"/>
                <a:ea typeface="Calibri"/>
                <a:cs typeface="Calibri"/>
                <a:sym typeface="Calibri"/>
              </a:rPr>
              <a:t> Leonard Bernstein completes </a:t>
            </a:r>
            <a:r>
              <a:rPr lang="en-GB" sz="1100" i="1">
                <a:solidFill>
                  <a:schemeClr val="dk1"/>
                </a:solidFill>
                <a:latin typeface="Calibri"/>
                <a:ea typeface="Calibri"/>
                <a:cs typeface="Calibri"/>
                <a:sym typeface="Calibri"/>
              </a:rPr>
              <a:t>West Side Story</a:t>
            </a:r>
            <a:r>
              <a:rPr lang="en-GB" sz="1100">
                <a:solidFill>
                  <a:schemeClr val="dk1"/>
                </a:solidFill>
                <a:latin typeface="Calibri"/>
                <a:ea typeface="Calibri"/>
                <a:cs typeface="Calibri"/>
                <a:sym typeface="Calibri"/>
              </a:rPr>
              <a:t>.</a:t>
            </a:r>
          </a:p>
        </p:txBody>
      </p:sp>
      <p:pic>
        <p:nvPicPr>
          <p:cNvPr id="117" name="Shape 117"/>
          <p:cNvPicPr preferRelativeResize="0"/>
          <p:nvPr/>
        </p:nvPicPr>
        <p:blipFill>
          <a:blip r:embed="rId5">
            <a:alphaModFix/>
          </a:blip>
          <a:stretch>
            <a:fillRect/>
          </a:stretch>
        </p:blipFill>
        <p:spPr>
          <a:xfrm>
            <a:off x="6624512" y="571625"/>
            <a:ext cx="1916025" cy="1916025"/>
          </a:xfrm>
          <a:prstGeom prst="rect">
            <a:avLst/>
          </a:prstGeom>
          <a:noFill/>
          <a:ln>
            <a:noFill/>
          </a:ln>
        </p:spPr>
      </p:pic>
      <p:sp>
        <p:nvSpPr>
          <p:cNvPr id="118" name="Shape 118"/>
          <p:cNvSpPr txBox="1"/>
          <p:nvPr/>
        </p:nvSpPr>
        <p:spPr>
          <a:xfrm>
            <a:off x="71725" y="2863650"/>
            <a:ext cx="3000000" cy="9015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a:solidFill>
                  <a:schemeClr val="dk1"/>
                </a:solidFill>
              </a:rPr>
              <a:t>1958</a:t>
            </a:r>
            <a:r>
              <a:rPr lang="en-GB" sz="1100">
                <a:solidFill>
                  <a:schemeClr val="dk1"/>
                </a:solidFill>
              </a:rPr>
              <a:t> </a:t>
            </a:r>
            <a:r>
              <a:rPr lang="en-GB" sz="1100" i="1">
                <a:solidFill>
                  <a:schemeClr val="dk1"/>
                </a:solidFill>
              </a:rPr>
              <a:t>Billboard</a:t>
            </a:r>
            <a:r>
              <a:rPr lang="en-GB" sz="1100">
                <a:solidFill>
                  <a:schemeClr val="dk1"/>
                </a:solidFill>
              </a:rPr>
              <a:t> debuts its Hot 100 chart. Ricky Nelson's "Poor Little Fool" boasts the first No. 1 record. Elvis Presley is inducted into the U.S. Army (March 24).</a:t>
            </a:r>
          </a:p>
        </p:txBody>
      </p:sp>
      <p:pic>
        <p:nvPicPr>
          <p:cNvPr id="119" name="Shape 119"/>
          <p:cNvPicPr preferRelativeResize="0"/>
          <p:nvPr/>
        </p:nvPicPr>
        <p:blipFill>
          <a:blip r:embed="rId6">
            <a:alphaModFix/>
          </a:blip>
          <a:stretch>
            <a:fillRect/>
          </a:stretch>
        </p:blipFill>
        <p:spPr>
          <a:xfrm>
            <a:off x="175950" y="3935750"/>
            <a:ext cx="1073700" cy="1073700"/>
          </a:xfrm>
          <a:prstGeom prst="rect">
            <a:avLst/>
          </a:prstGeom>
          <a:noFill/>
          <a:ln>
            <a:noFill/>
          </a:ln>
        </p:spPr>
      </p:pic>
      <p:pic>
        <p:nvPicPr>
          <p:cNvPr id="120" name="Shape 120"/>
          <p:cNvPicPr preferRelativeResize="0"/>
          <p:nvPr/>
        </p:nvPicPr>
        <p:blipFill>
          <a:blip r:embed="rId7">
            <a:alphaModFix/>
          </a:blip>
          <a:stretch>
            <a:fillRect/>
          </a:stretch>
        </p:blipFill>
        <p:spPr>
          <a:xfrm>
            <a:off x="1580675" y="3538500"/>
            <a:ext cx="1227990" cy="1470526"/>
          </a:xfrm>
          <a:prstGeom prst="rect">
            <a:avLst/>
          </a:prstGeom>
          <a:noFill/>
          <a:ln>
            <a:noFill/>
          </a:ln>
        </p:spPr>
      </p:pic>
      <p:sp>
        <p:nvSpPr>
          <p:cNvPr id="121" name="Shape 121"/>
          <p:cNvSpPr txBox="1"/>
          <p:nvPr/>
        </p:nvSpPr>
        <p:spPr>
          <a:xfrm>
            <a:off x="3072000" y="2863650"/>
            <a:ext cx="3000000" cy="9015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1959</a:t>
            </a:r>
            <a:r>
              <a:rPr lang="en-GB" sz="1100">
                <a:solidFill>
                  <a:schemeClr val="dk1"/>
                </a:solidFill>
                <a:latin typeface="Calibri"/>
                <a:ea typeface="Calibri"/>
                <a:cs typeface="Calibri"/>
                <a:sym typeface="Calibri"/>
              </a:rPr>
              <a:t> The National Academy of Recording Arts and Sciences sponsors the first Grammy Award ceremony for music recorded in 1958. Frank Sinatra wins his first Grammy Award -- Best Album for </a:t>
            </a:r>
            <a:r>
              <a:rPr lang="en-GB" sz="1100" i="1">
                <a:solidFill>
                  <a:schemeClr val="dk1"/>
                </a:solidFill>
                <a:latin typeface="Calibri"/>
                <a:ea typeface="Calibri"/>
                <a:cs typeface="Calibri"/>
                <a:sym typeface="Calibri"/>
              </a:rPr>
              <a:t>Come Dance with Me</a:t>
            </a:r>
            <a:r>
              <a:rPr lang="en-GB" sz="1100">
                <a:solidFill>
                  <a:schemeClr val="dk1"/>
                </a:solidFill>
                <a:latin typeface="Calibri"/>
                <a:ea typeface="Calibri"/>
                <a:cs typeface="Calibri"/>
                <a:sym typeface="Calibri"/>
              </a:rPr>
              <a:t>.</a:t>
            </a:r>
          </a:p>
        </p:txBody>
      </p:sp>
      <p:pic>
        <p:nvPicPr>
          <p:cNvPr id="122" name="Shape 122"/>
          <p:cNvPicPr preferRelativeResize="0"/>
          <p:nvPr/>
        </p:nvPicPr>
        <p:blipFill>
          <a:blip r:embed="rId8">
            <a:alphaModFix/>
          </a:blip>
          <a:stretch>
            <a:fillRect/>
          </a:stretch>
        </p:blipFill>
        <p:spPr>
          <a:xfrm>
            <a:off x="3139700" y="3765149"/>
            <a:ext cx="2679126" cy="1243875"/>
          </a:xfrm>
          <a:prstGeom prst="rect">
            <a:avLst/>
          </a:prstGeom>
          <a:noFill/>
          <a:ln>
            <a:noFill/>
          </a:ln>
        </p:spPr>
      </p:pic>
      <p:sp>
        <p:nvSpPr>
          <p:cNvPr id="123" name="Shape 123"/>
          <p:cNvSpPr txBox="1"/>
          <p:nvPr/>
        </p:nvSpPr>
        <p:spPr>
          <a:xfrm>
            <a:off x="6000000" y="2863650"/>
            <a:ext cx="3000000" cy="5883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1960</a:t>
            </a:r>
            <a:r>
              <a:rPr lang="en-GB" sz="1100">
                <a:solidFill>
                  <a:schemeClr val="dk1"/>
                </a:solidFill>
                <a:latin typeface="Calibri"/>
                <a:ea typeface="Calibri"/>
                <a:cs typeface="Calibri"/>
                <a:sym typeface="Calibri"/>
              </a:rPr>
              <a:t> John Coltrane forms his own quartet and becomes the voice of jazz's New Wave movement.</a:t>
            </a:r>
          </a:p>
        </p:txBody>
      </p:sp>
      <p:pic>
        <p:nvPicPr>
          <p:cNvPr id="124" name="Shape 124"/>
          <p:cNvPicPr preferRelativeResize="0"/>
          <p:nvPr/>
        </p:nvPicPr>
        <p:blipFill>
          <a:blip r:embed="rId9">
            <a:alphaModFix/>
          </a:blip>
          <a:stretch>
            <a:fillRect/>
          </a:stretch>
        </p:blipFill>
        <p:spPr>
          <a:xfrm>
            <a:off x="6149849" y="3538924"/>
            <a:ext cx="1427561" cy="1470524"/>
          </a:xfrm>
          <a:prstGeom prst="rect">
            <a:avLst/>
          </a:prstGeom>
          <a:noFill/>
          <a:ln>
            <a:noFill/>
          </a:ln>
        </p:spPr>
      </p:pic>
      <p:cxnSp>
        <p:nvCxnSpPr>
          <p:cNvPr id="125" name="Shape 125"/>
          <p:cNvCxnSpPr/>
          <p:nvPr/>
        </p:nvCxnSpPr>
        <p:spPr>
          <a:xfrm>
            <a:off x="0" y="2776675"/>
            <a:ext cx="9180300" cy="0"/>
          </a:xfrm>
          <a:prstGeom prst="straightConnector1">
            <a:avLst/>
          </a:prstGeom>
          <a:noFill/>
          <a:ln w="76200" cap="flat" cmpd="sng">
            <a:solidFill>
              <a:schemeClr val="dk2"/>
            </a:solidFill>
            <a:prstDash val="solid"/>
            <a:round/>
            <a:headEnd type="none" w="lg" len="lg"/>
            <a:tailEnd type="none" w="lg" len="lg"/>
          </a:ln>
        </p:spPr>
      </p:cxn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p:nvPr/>
        </p:nvSpPr>
        <p:spPr>
          <a:xfrm>
            <a:off x="0" y="0"/>
            <a:ext cx="3000000" cy="7173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1961</a:t>
            </a:r>
            <a:r>
              <a:rPr lang="en-GB" sz="1100">
                <a:solidFill>
                  <a:schemeClr val="dk1"/>
                </a:solidFill>
                <a:latin typeface="Calibri"/>
                <a:ea typeface="Calibri"/>
                <a:cs typeface="Calibri"/>
                <a:sym typeface="Calibri"/>
              </a:rPr>
              <a:t> Patsy Cline releases “I Fall to Pieces” and “Crazy.” The success of the songs help her cross over from country to pop.</a:t>
            </a:r>
          </a:p>
        </p:txBody>
      </p:sp>
      <p:cxnSp>
        <p:nvCxnSpPr>
          <p:cNvPr id="131" name="Shape 131"/>
          <p:cNvCxnSpPr/>
          <p:nvPr/>
        </p:nvCxnSpPr>
        <p:spPr>
          <a:xfrm rot="10800000" flipH="1">
            <a:off x="-4475" y="2510150"/>
            <a:ext cx="9174600" cy="3300"/>
          </a:xfrm>
          <a:prstGeom prst="straightConnector1">
            <a:avLst/>
          </a:prstGeom>
          <a:noFill/>
          <a:ln w="76200" cap="flat" cmpd="sng">
            <a:solidFill>
              <a:schemeClr val="dk2"/>
            </a:solidFill>
            <a:prstDash val="solid"/>
            <a:round/>
            <a:headEnd type="none" w="lg" len="lg"/>
            <a:tailEnd type="none" w="lg" len="lg"/>
          </a:ln>
        </p:spPr>
      </p:cxnSp>
      <p:pic>
        <p:nvPicPr>
          <p:cNvPr id="132" name="Shape 132"/>
          <p:cNvPicPr preferRelativeResize="0"/>
          <p:nvPr/>
        </p:nvPicPr>
        <p:blipFill>
          <a:blip r:embed="rId3">
            <a:alphaModFix/>
          </a:blip>
          <a:stretch>
            <a:fillRect/>
          </a:stretch>
        </p:blipFill>
        <p:spPr>
          <a:xfrm>
            <a:off x="340050" y="799562"/>
            <a:ext cx="1628337" cy="1628337"/>
          </a:xfrm>
          <a:prstGeom prst="rect">
            <a:avLst/>
          </a:prstGeom>
          <a:noFill/>
          <a:ln>
            <a:noFill/>
          </a:ln>
        </p:spPr>
      </p:pic>
      <p:sp>
        <p:nvSpPr>
          <p:cNvPr id="133" name="Shape 133"/>
          <p:cNvSpPr txBox="1"/>
          <p:nvPr/>
        </p:nvSpPr>
        <p:spPr>
          <a:xfrm>
            <a:off x="3000000" y="0"/>
            <a:ext cx="3000000" cy="12399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a:solidFill>
                  <a:schemeClr val="dk1"/>
                </a:solidFill>
              </a:rPr>
              <a:t>1963</a:t>
            </a:r>
            <a:r>
              <a:rPr lang="en-GB" sz="1100">
                <a:solidFill>
                  <a:schemeClr val="dk1"/>
                </a:solidFill>
              </a:rPr>
              <a:t> A wave of Beatlemania hits the U.K. The Beatles, a British band composed of John Lennon, George Harrison, Ringo Starr and Paul McCartney, take Britain by storm. The Rolling Stones emerge as the anti-Beatles, with an aggressive, blues-derived style.</a:t>
            </a:r>
          </a:p>
        </p:txBody>
      </p:sp>
      <p:pic>
        <p:nvPicPr>
          <p:cNvPr id="134" name="Shape 134"/>
          <p:cNvPicPr preferRelativeResize="0"/>
          <p:nvPr/>
        </p:nvPicPr>
        <p:blipFill>
          <a:blip r:embed="rId4">
            <a:alphaModFix/>
          </a:blip>
          <a:stretch>
            <a:fillRect/>
          </a:stretch>
        </p:blipFill>
        <p:spPr>
          <a:xfrm>
            <a:off x="2672800" y="1438299"/>
            <a:ext cx="1550372" cy="989599"/>
          </a:xfrm>
          <a:prstGeom prst="rect">
            <a:avLst/>
          </a:prstGeom>
          <a:noFill/>
          <a:ln>
            <a:noFill/>
          </a:ln>
        </p:spPr>
      </p:pic>
      <p:pic>
        <p:nvPicPr>
          <p:cNvPr id="135" name="Shape 135"/>
          <p:cNvPicPr preferRelativeResize="0"/>
          <p:nvPr/>
        </p:nvPicPr>
        <p:blipFill>
          <a:blip r:embed="rId5">
            <a:alphaModFix/>
          </a:blip>
          <a:stretch>
            <a:fillRect/>
          </a:stretch>
        </p:blipFill>
        <p:spPr>
          <a:xfrm>
            <a:off x="4341725" y="1438299"/>
            <a:ext cx="1759435" cy="989599"/>
          </a:xfrm>
          <a:prstGeom prst="rect">
            <a:avLst/>
          </a:prstGeom>
          <a:noFill/>
          <a:ln>
            <a:noFill/>
          </a:ln>
        </p:spPr>
      </p:pic>
      <p:sp>
        <p:nvSpPr>
          <p:cNvPr id="136" name="Shape 136"/>
          <p:cNvSpPr txBox="1"/>
          <p:nvPr/>
        </p:nvSpPr>
        <p:spPr>
          <a:xfrm>
            <a:off x="6144000" y="0"/>
            <a:ext cx="3000000" cy="10758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a:solidFill>
                  <a:schemeClr val="dk1"/>
                </a:solidFill>
              </a:rPr>
              <a:t>1964</a:t>
            </a:r>
            <a:r>
              <a:rPr lang="en-GB" sz="1100">
                <a:solidFill>
                  <a:schemeClr val="dk1"/>
                </a:solidFill>
              </a:rPr>
              <a:t> Folk musician Bob Dylan becomes increasingly popular during this time of social protest with songs expressing objection to the condition of American society. The Beatles appear on </a:t>
            </a:r>
            <a:r>
              <a:rPr lang="en-GB" sz="1100" i="1">
                <a:solidFill>
                  <a:schemeClr val="dk1"/>
                </a:solidFill>
              </a:rPr>
              <a:t>The Ed Sullivan Show</a:t>
            </a:r>
            <a:r>
              <a:rPr lang="en-GB" sz="1100">
                <a:solidFill>
                  <a:schemeClr val="dk1"/>
                </a:solidFill>
              </a:rPr>
              <a:t>.</a:t>
            </a:r>
          </a:p>
        </p:txBody>
      </p:sp>
      <p:pic>
        <p:nvPicPr>
          <p:cNvPr id="137" name="Shape 137"/>
          <p:cNvPicPr preferRelativeResize="0"/>
          <p:nvPr/>
        </p:nvPicPr>
        <p:blipFill>
          <a:blip r:embed="rId6">
            <a:alphaModFix/>
          </a:blip>
          <a:stretch>
            <a:fillRect/>
          </a:stretch>
        </p:blipFill>
        <p:spPr>
          <a:xfrm>
            <a:off x="6295900" y="1075800"/>
            <a:ext cx="2314235" cy="1300849"/>
          </a:xfrm>
          <a:prstGeom prst="rect">
            <a:avLst/>
          </a:prstGeom>
          <a:noFill/>
          <a:ln>
            <a:noFill/>
          </a:ln>
        </p:spPr>
      </p:pic>
      <p:sp>
        <p:nvSpPr>
          <p:cNvPr id="138" name="Shape 138"/>
          <p:cNvSpPr txBox="1"/>
          <p:nvPr/>
        </p:nvSpPr>
        <p:spPr>
          <a:xfrm>
            <a:off x="0" y="2593525"/>
            <a:ext cx="3000000" cy="11475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1967</a:t>
            </a:r>
            <a:r>
              <a:rPr lang="en-GB" sz="1100">
                <a:solidFill>
                  <a:schemeClr val="dk1"/>
                </a:solidFill>
                <a:latin typeface="Calibri"/>
                <a:ea typeface="Calibri"/>
                <a:cs typeface="Calibri"/>
                <a:sym typeface="Calibri"/>
              </a:rPr>
              <a:t> The Beatles release their break-through concept album, </a:t>
            </a:r>
            <a:r>
              <a:rPr lang="en-GB" sz="1100" i="1">
                <a:solidFill>
                  <a:schemeClr val="dk1"/>
                </a:solidFill>
                <a:latin typeface="Calibri"/>
                <a:ea typeface="Calibri"/>
                <a:cs typeface="Calibri"/>
                <a:sym typeface="Calibri"/>
              </a:rPr>
              <a:t>Sergeant Pepper's Lonely Hearts Club Band</a:t>
            </a:r>
            <a:r>
              <a:rPr lang="en-GB" sz="1100">
                <a:solidFill>
                  <a:schemeClr val="dk1"/>
                </a:solidFill>
                <a:latin typeface="Calibri"/>
                <a:ea typeface="Calibri"/>
                <a:cs typeface="Calibri"/>
                <a:sym typeface="Calibri"/>
              </a:rPr>
              <a:t>. Psychedelic bands such as The Grateful Dead and Jefferson Airplane enjoy great success during this period with songs celebrating the counterculture of the '60s.</a:t>
            </a:r>
          </a:p>
        </p:txBody>
      </p:sp>
      <p:pic>
        <p:nvPicPr>
          <p:cNvPr id="139" name="Shape 139"/>
          <p:cNvPicPr preferRelativeResize="0"/>
          <p:nvPr/>
        </p:nvPicPr>
        <p:blipFill>
          <a:blip r:embed="rId7">
            <a:alphaModFix/>
          </a:blip>
          <a:stretch>
            <a:fillRect/>
          </a:stretch>
        </p:blipFill>
        <p:spPr>
          <a:xfrm>
            <a:off x="251675" y="3821099"/>
            <a:ext cx="1940700" cy="1239899"/>
          </a:xfrm>
          <a:prstGeom prst="rect">
            <a:avLst/>
          </a:prstGeom>
          <a:noFill/>
          <a:ln>
            <a:noFill/>
          </a:ln>
        </p:spPr>
      </p:pic>
      <p:sp>
        <p:nvSpPr>
          <p:cNvPr id="140" name="Shape 140"/>
          <p:cNvSpPr txBox="1"/>
          <p:nvPr/>
        </p:nvSpPr>
        <p:spPr>
          <a:xfrm>
            <a:off x="3000000" y="2550100"/>
            <a:ext cx="3000000" cy="15252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1969</a:t>
            </a:r>
            <a:r>
              <a:rPr lang="en-GB" sz="1100">
                <a:solidFill>
                  <a:schemeClr val="dk1"/>
                </a:solidFill>
                <a:latin typeface="Calibri"/>
                <a:ea typeface="Calibri"/>
                <a:cs typeface="Calibri"/>
                <a:sym typeface="Calibri"/>
              </a:rPr>
              <a:t> In August, more than half a million people attend the Woodstock music festival in Bethel, N.Y. (near Woodstock, N.Y.) Performers include Janis Joplin; Jimi Hendrix; The Who; Joan Baez; Crosby, Stills, Nash and Young; Jefferson Airplane; and Sly and the Family Stone. A Rolling Stones fan is killed at the group's Altamont, California, concert by members of the Hell's Angels.</a:t>
            </a:r>
          </a:p>
        </p:txBody>
      </p:sp>
      <p:sp>
        <p:nvSpPr>
          <p:cNvPr id="141" name="Shape 141"/>
          <p:cNvSpPr txBox="1"/>
          <p:nvPr/>
        </p:nvSpPr>
        <p:spPr>
          <a:xfrm>
            <a:off x="6101137" y="1291000"/>
            <a:ext cx="3000000" cy="30000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1970</a:t>
            </a:r>
            <a:r>
              <a:rPr lang="en-GB" sz="1100">
                <a:solidFill>
                  <a:schemeClr val="dk1"/>
                </a:solidFill>
                <a:latin typeface="Calibri"/>
                <a:ea typeface="Calibri"/>
                <a:cs typeface="Calibri"/>
                <a:sym typeface="Calibri"/>
              </a:rPr>
              <a:t> The Beatles break up. By the end of the year, each member had released a solo album.</a:t>
            </a:r>
          </a:p>
        </p:txBody>
      </p:sp>
      <p:pic>
        <p:nvPicPr>
          <p:cNvPr id="2" name="Picture 1"/>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20000"/>
                    </a14:imgEffect>
                  </a14:imgLayer>
                </a14:imgProps>
              </a:ext>
            </a:extLst>
          </a:blip>
          <a:stretch>
            <a:fillRect/>
          </a:stretch>
        </p:blipFill>
        <p:spPr>
          <a:xfrm>
            <a:off x="7046259" y="3209132"/>
            <a:ext cx="1851866" cy="1851866"/>
          </a:xfrm>
          <a:prstGeom prst="rect">
            <a:avLst/>
          </a:prstGeom>
        </p:spPr>
      </p:pic>
      <p:pic>
        <p:nvPicPr>
          <p:cNvPr id="3" name="Picture 2"/>
          <p:cNvPicPr>
            <a:picLocks noChangeAspect="1"/>
          </p:cNvPicPr>
          <p:nvPr/>
        </p:nvPicPr>
        <p:blipFill>
          <a:blip r:embed="rId10"/>
          <a:stretch>
            <a:fillRect/>
          </a:stretch>
        </p:blipFill>
        <p:spPr>
          <a:xfrm>
            <a:off x="3706800" y="3968998"/>
            <a:ext cx="2293200" cy="1092000"/>
          </a:xfrm>
          <a:prstGeom prst="rect">
            <a:avLst/>
          </a:prstGeom>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cxnSp>
        <p:nvCxnSpPr>
          <p:cNvPr id="146" name="Shape 146"/>
          <p:cNvCxnSpPr/>
          <p:nvPr/>
        </p:nvCxnSpPr>
        <p:spPr>
          <a:xfrm rot="10800000" flipH="1">
            <a:off x="-4475" y="2510150"/>
            <a:ext cx="9174600" cy="3300"/>
          </a:xfrm>
          <a:prstGeom prst="straightConnector1">
            <a:avLst/>
          </a:prstGeom>
          <a:noFill/>
          <a:ln w="76200" cap="flat" cmpd="sng">
            <a:solidFill>
              <a:schemeClr val="dk2"/>
            </a:solidFill>
            <a:prstDash val="solid"/>
            <a:round/>
            <a:headEnd type="none" w="lg" len="lg"/>
            <a:tailEnd type="none" w="lg" len="lg"/>
          </a:ln>
        </p:spPr>
      </p:cxnSp>
      <p:sp>
        <p:nvSpPr>
          <p:cNvPr id="147" name="Shape 147"/>
          <p:cNvSpPr txBox="1"/>
          <p:nvPr/>
        </p:nvSpPr>
        <p:spPr>
          <a:xfrm>
            <a:off x="0" y="0"/>
            <a:ext cx="3000000" cy="7275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1971</a:t>
            </a:r>
            <a:r>
              <a:rPr lang="en-GB" sz="1100">
                <a:solidFill>
                  <a:schemeClr val="dk1"/>
                </a:solidFill>
                <a:latin typeface="Calibri"/>
                <a:ea typeface="Calibri"/>
                <a:cs typeface="Calibri"/>
                <a:sym typeface="Calibri"/>
              </a:rPr>
              <a:t> Jim Morrison dies in Paris at age 27 (July 3). The Allman Brothers' Duane Allman dies in a motorcycle accident at age 24. (Oct. 29).</a:t>
            </a:r>
          </a:p>
        </p:txBody>
      </p:sp>
      <p:pic>
        <p:nvPicPr>
          <p:cNvPr id="148" name="Shape 148"/>
          <p:cNvPicPr preferRelativeResize="0"/>
          <p:nvPr/>
        </p:nvPicPr>
        <p:blipFill>
          <a:blip r:embed="rId3">
            <a:alphaModFix/>
          </a:blip>
          <a:stretch>
            <a:fillRect/>
          </a:stretch>
        </p:blipFill>
        <p:spPr>
          <a:xfrm>
            <a:off x="695037" y="727499"/>
            <a:ext cx="1609924" cy="905524"/>
          </a:xfrm>
          <a:prstGeom prst="rect">
            <a:avLst/>
          </a:prstGeom>
          <a:noFill/>
          <a:ln>
            <a:noFill/>
          </a:ln>
        </p:spPr>
      </p:pic>
      <p:pic>
        <p:nvPicPr>
          <p:cNvPr id="149" name="Shape 149"/>
          <p:cNvPicPr preferRelativeResize="0"/>
          <p:nvPr/>
        </p:nvPicPr>
        <p:blipFill>
          <a:blip r:embed="rId4">
            <a:alphaModFix/>
          </a:blip>
          <a:stretch>
            <a:fillRect/>
          </a:stretch>
        </p:blipFill>
        <p:spPr>
          <a:xfrm>
            <a:off x="695037" y="1727961"/>
            <a:ext cx="1609923" cy="687262"/>
          </a:xfrm>
          <a:prstGeom prst="rect">
            <a:avLst/>
          </a:prstGeom>
          <a:noFill/>
          <a:ln>
            <a:noFill/>
          </a:ln>
        </p:spPr>
      </p:pic>
      <p:sp>
        <p:nvSpPr>
          <p:cNvPr id="150" name="Shape 150"/>
          <p:cNvSpPr txBox="1"/>
          <p:nvPr/>
        </p:nvSpPr>
        <p:spPr>
          <a:xfrm>
            <a:off x="3072000" y="0"/>
            <a:ext cx="3000000" cy="809399"/>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1972 </a:t>
            </a:r>
            <a:r>
              <a:rPr lang="en-GB" sz="1100">
                <a:solidFill>
                  <a:schemeClr val="dk1"/>
                </a:solidFill>
                <a:latin typeface="Calibri"/>
                <a:ea typeface="Calibri"/>
                <a:cs typeface="Calibri"/>
                <a:sym typeface="Calibri"/>
              </a:rPr>
              <a:t>Women dominate the 1971 Grammy Awards, taking all four top categories. Carole King won Record, Album and Song of the Year, while Carly Simon takes the Best New Artist award.</a:t>
            </a:r>
          </a:p>
        </p:txBody>
      </p:sp>
      <p:pic>
        <p:nvPicPr>
          <p:cNvPr id="151" name="Shape 151"/>
          <p:cNvPicPr preferRelativeResize="0"/>
          <p:nvPr/>
        </p:nvPicPr>
        <p:blipFill>
          <a:blip r:embed="rId5">
            <a:alphaModFix/>
          </a:blip>
          <a:stretch>
            <a:fillRect/>
          </a:stretch>
        </p:blipFill>
        <p:spPr>
          <a:xfrm>
            <a:off x="3131150" y="1460025"/>
            <a:ext cx="1358289" cy="905526"/>
          </a:xfrm>
          <a:prstGeom prst="rect">
            <a:avLst/>
          </a:prstGeom>
          <a:noFill/>
          <a:ln>
            <a:noFill/>
          </a:ln>
        </p:spPr>
      </p:pic>
      <p:pic>
        <p:nvPicPr>
          <p:cNvPr id="152" name="Shape 152"/>
          <p:cNvPicPr preferRelativeResize="0"/>
          <p:nvPr/>
        </p:nvPicPr>
        <p:blipFill>
          <a:blip r:embed="rId6">
            <a:alphaModFix/>
          </a:blip>
          <a:stretch>
            <a:fillRect/>
          </a:stretch>
        </p:blipFill>
        <p:spPr>
          <a:xfrm>
            <a:off x="4198275" y="828062"/>
            <a:ext cx="1609923" cy="804962"/>
          </a:xfrm>
          <a:prstGeom prst="rect">
            <a:avLst/>
          </a:prstGeom>
          <a:noFill/>
          <a:ln>
            <a:noFill/>
          </a:ln>
        </p:spPr>
      </p:pic>
      <p:sp>
        <p:nvSpPr>
          <p:cNvPr id="153" name="Shape 153"/>
          <p:cNvSpPr txBox="1"/>
          <p:nvPr/>
        </p:nvSpPr>
        <p:spPr>
          <a:xfrm>
            <a:off x="6144000" y="0"/>
            <a:ext cx="3000000" cy="6456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1973</a:t>
            </a:r>
            <a:r>
              <a:rPr lang="en-GB" sz="1100">
                <a:solidFill>
                  <a:schemeClr val="dk1"/>
                </a:solidFill>
                <a:latin typeface="Calibri"/>
                <a:ea typeface="Calibri"/>
                <a:cs typeface="Calibri"/>
                <a:sym typeface="Calibri"/>
              </a:rPr>
              <a:t> The Jamaican film </a:t>
            </a:r>
            <a:r>
              <a:rPr lang="en-GB" sz="1100" i="1">
                <a:solidFill>
                  <a:schemeClr val="dk1"/>
                </a:solidFill>
                <a:latin typeface="Calibri"/>
                <a:ea typeface="Calibri"/>
                <a:cs typeface="Calibri"/>
                <a:sym typeface="Calibri"/>
              </a:rPr>
              <a:t>The Harder They Come</a:t>
            </a:r>
            <a:r>
              <a:rPr lang="en-GB" sz="1100">
                <a:solidFill>
                  <a:schemeClr val="dk1"/>
                </a:solidFill>
                <a:latin typeface="Calibri"/>
                <a:ea typeface="Calibri"/>
                <a:cs typeface="Calibri"/>
                <a:sym typeface="Calibri"/>
              </a:rPr>
              <a:t>, starring Jimmy Cliff, launches the popularity of reggae music in the United States.</a:t>
            </a:r>
          </a:p>
        </p:txBody>
      </p:sp>
      <p:pic>
        <p:nvPicPr>
          <p:cNvPr id="154" name="Shape 154"/>
          <p:cNvPicPr preferRelativeResize="0"/>
          <p:nvPr/>
        </p:nvPicPr>
        <p:blipFill>
          <a:blip r:embed="rId7">
            <a:alphaModFix/>
          </a:blip>
          <a:stretch>
            <a:fillRect/>
          </a:stretch>
        </p:blipFill>
        <p:spPr>
          <a:xfrm>
            <a:off x="6382900" y="682462"/>
            <a:ext cx="2522200" cy="995600"/>
          </a:xfrm>
          <a:prstGeom prst="rect">
            <a:avLst/>
          </a:prstGeom>
          <a:noFill/>
          <a:ln>
            <a:noFill/>
          </a:ln>
        </p:spPr>
      </p:pic>
      <p:sp>
        <p:nvSpPr>
          <p:cNvPr id="155" name="Shape 155"/>
          <p:cNvSpPr txBox="1"/>
          <p:nvPr/>
        </p:nvSpPr>
        <p:spPr>
          <a:xfrm>
            <a:off x="0" y="2653725"/>
            <a:ext cx="3000000" cy="16803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a:solidFill>
                  <a:schemeClr val="dk1"/>
                </a:solidFill>
              </a:rPr>
              <a:t>1974</a:t>
            </a:r>
            <a:r>
              <a:rPr lang="en-GB" sz="1100">
                <a:solidFill>
                  <a:schemeClr val="dk1"/>
                </a:solidFill>
              </a:rPr>
              <a:t> Patti Smith releases what is considered to be the first punk rock single, “Hey Joe.” Punk roars out of Britain during the late-'70s, with bands such as the Sex Pistols and the Clash expressing nihilistic and anarchistic views in response to a lack of opportunity in Britain, boredom, and antipathy for the bland music of the day.</a:t>
            </a:r>
          </a:p>
        </p:txBody>
      </p:sp>
      <p:pic>
        <p:nvPicPr>
          <p:cNvPr id="156" name="Shape 156"/>
          <p:cNvPicPr preferRelativeResize="0"/>
          <p:nvPr/>
        </p:nvPicPr>
        <p:blipFill>
          <a:blip r:embed="rId8">
            <a:alphaModFix/>
          </a:blip>
          <a:stretch>
            <a:fillRect/>
          </a:stretch>
        </p:blipFill>
        <p:spPr>
          <a:xfrm>
            <a:off x="1190450" y="4203896"/>
            <a:ext cx="1514474" cy="851650"/>
          </a:xfrm>
          <a:prstGeom prst="rect">
            <a:avLst/>
          </a:prstGeom>
          <a:noFill/>
          <a:ln>
            <a:noFill/>
          </a:ln>
        </p:spPr>
      </p:pic>
      <p:sp>
        <p:nvSpPr>
          <p:cNvPr id="157" name="Shape 157"/>
          <p:cNvSpPr txBox="1"/>
          <p:nvPr/>
        </p:nvSpPr>
        <p:spPr>
          <a:xfrm>
            <a:off x="3072000" y="2692700"/>
            <a:ext cx="3000000" cy="6456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1976</a:t>
            </a:r>
            <a:r>
              <a:rPr lang="en-GB" sz="1100">
                <a:solidFill>
                  <a:schemeClr val="dk1"/>
                </a:solidFill>
                <a:latin typeface="Calibri"/>
                <a:ea typeface="Calibri"/>
                <a:cs typeface="Calibri"/>
                <a:sym typeface="Calibri"/>
              </a:rPr>
              <a:t> Philip Glass completes </a:t>
            </a:r>
            <a:r>
              <a:rPr lang="en-GB" sz="1100" i="1">
                <a:solidFill>
                  <a:schemeClr val="dk1"/>
                </a:solidFill>
                <a:latin typeface="Calibri"/>
                <a:ea typeface="Calibri"/>
                <a:cs typeface="Calibri"/>
                <a:sym typeface="Calibri"/>
              </a:rPr>
              <a:t>Einstein on the Beach</a:t>
            </a:r>
            <a:r>
              <a:rPr lang="en-GB" sz="1100">
                <a:solidFill>
                  <a:schemeClr val="dk1"/>
                </a:solidFill>
                <a:latin typeface="Calibri"/>
                <a:ea typeface="Calibri"/>
                <a:cs typeface="Calibri"/>
                <a:sym typeface="Calibri"/>
              </a:rPr>
              <a:t>, the first widely known example of minimalist composition.</a:t>
            </a:r>
          </a:p>
        </p:txBody>
      </p:sp>
      <p:pic>
        <p:nvPicPr>
          <p:cNvPr id="158" name="Shape 158"/>
          <p:cNvPicPr preferRelativeResize="0"/>
          <p:nvPr/>
        </p:nvPicPr>
        <p:blipFill>
          <a:blip r:embed="rId9">
            <a:alphaModFix/>
          </a:blip>
          <a:stretch>
            <a:fillRect/>
          </a:stretch>
        </p:blipFill>
        <p:spPr>
          <a:xfrm>
            <a:off x="3562501" y="3390575"/>
            <a:ext cx="1261223" cy="1680301"/>
          </a:xfrm>
          <a:prstGeom prst="rect">
            <a:avLst/>
          </a:prstGeom>
          <a:noFill/>
          <a:ln>
            <a:noFill/>
          </a:ln>
        </p:spPr>
      </p:pic>
      <p:sp>
        <p:nvSpPr>
          <p:cNvPr id="159" name="Shape 159"/>
          <p:cNvSpPr txBox="1"/>
          <p:nvPr/>
        </p:nvSpPr>
        <p:spPr>
          <a:xfrm>
            <a:off x="6144000" y="2676900"/>
            <a:ext cx="3000000" cy="6873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a:solidFill>
                  <a:schemeClr val="dk1"/>
                </a:solidFill>
              </a:rPr>
              <a:t>1977</a:t>
            </a:r>
            <a:r>
              <a:rPr lang="en-GB" sz="1100">
                <a:solidFill>
                  <a:schemeClr val="dk1"/>
                </a:solidFill>
              </a:rPr>
              <a:t> </a:t>
            </a:r>
            <a:r>
              <a:rPr lang="en-GB" sz="1100" i="1">
                <a:solidFill>
                  <a:schemeClr val="dk1"/>
                </a:solidFill>
              </a:rPr>
              <a:t>Saturday Night Fever</a:t>
            </a:r>
            <a:r>
              <a:rPr lang="en-GB" sz="1100">
                <a:solidFill>
                  <a:schemeClr val="dk1"/>
                </a:solidFill>
              </a:rPr>
              <a:t> sparks the disco inferno. Elvis Presley dies at Graceland, his Memphis, Tenn. home. He was 42.</a:t>
            </a:r>
          </a:p>
        </p:txBody>
      </p:sp>
      <p:pic>
        <p:nvPicPr>
          <p:cNvPr id="160" name="Shape 160"/>
          <p:cNvPicPr preferRelativeResize="0"/>
          <p:nvPr/>
        </p:nvPicPr>
        <p:blipFill>
          <a:blip r:embed="rId10">
            <a:alphaModFix/>
          </a:blip>
          <a:stretch>
            <a:fillRect/>
          </a:stretch>
        </p:blipFill>
        <p:spPr>
          <a:xfrm>
            <a:off x="6144003" y="3390575"/>
            <a:ext cx="2525282" cy="1680300"/>
          </a:xfrm>
          <a:prstGeom prst="rect">
            <a:avLst/>
          </a:prstGeom>
          <a:noFill/>
          <a:ln>
            <a:noFill/>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6" name="Shape 166"/>
          <p:cNvSpPr txBox="1"/>
          <p:nvPr/>
        </p:nvSpPr>
        <p:spPr>
          <a:xfrm>
            <a:off x="0" y="0"/>
            <a:ext cx="3000000" cy="5532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1978</a:t>
            </a:r>
            <a:r>
              <a:rPr lang="en-GB" sz="1100">
                <a:solidFill>
                  <a:schemeClr val="dk1"/>
                </a:solidFill>
                <a:latin typeface="Calibri"/>
                <a:ea typeface="Calibri"/>
                <a:cs typeface="Calibri"/>
                <a:sym typeface="Calibri"/>
              </a:rPr>
              <a:t> Sony introduces the Walkman, the first portable stereo.</a:t>
            </a:r>
          </a:p>
        </p:txBody>
      </p:sp>
      <p:pic>
        <p:nvPicPr>
          <p:cNvPr id="167" name="Shape 167"/>
          <p:cNvPicPr preferRelativeResize="0"/>
          <p:nvPr/>
        </p:nvPicPr>
        <p:blipFill>
          <a:blip r:embed="rId3">
            <a:alphaModFix/>
          </a:blip>
          <a:stretch>
            <a:fillRect/>
          </a:stretch>
        </p:blipFill>
        <p:spPr>
          <a:xfrm>
            <a:off x="122050" y="840175"/>
            <a:ext cx="2426675" cy="1565600"/>
          </a:xfrm>
          <a:prstGeom prst="rect">
            <a:avLst/>
          </a:prstGeom>
          <a:noFill/>
          <a:ln>
            <a:noFill/>
          </a:ln>
        </p:spPr>
      </p:pic>
      <p:sp>
        <p:nvSpPr>
          <p:cNvPr id="168" name="Shape 168"/>
          <p:cNvSpPr txBox="1"/>
          <p:nvPr/>
        </p:nvSpPr>
        <p:spPr>
          <a:xfrm>
            <a:off x="3082825" y="0"/>
            <a:ext cx="3000000" cy="17520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1979</a:t>
            </a:r>
            <a:r>
              <a:rPr lang="en-GB" sz="1100">
                <a:solidFill>
                  <a:schemeClr val="dk1"/>
                </a:solidFill>
                <a:latin typeface="Calibri"/>
                <a:ea typeface="Calibri"/>
                <a:cs typeface="Calibri"/>
                <a:sym typeface="Calibri"/>
              </a:rPr>
              <a:t> The Sugar Hill Gang releases the first commercial rap hit, “Rapper's Delight,” bringing rap off the New York streets and into the popular music scene. Rap originated in the mid 1970s as rhyme spoken over an instrumental track provided by snatches of music from records. Over the decades, rap becomes one of the most important commercial and artistic branches of pop music.</a:t>
            </a:r>
          </a:p>
        </p:txBody>
      </p:sp>
      <p:pic>
        <p:nvPicPr>
          <p:cNvPr id="169" name="Shape 169"/>
          <p:cNvPicPr preferRelativeResize="0"/>
          <p:nvPr/>
        </p:nvPicPr>
        <p:blipFill>
          <a:blip r:embed="rId4">
            <a:alphaModFix/>
          </a:blip>
          <a:stretch>
            <a:fillRect/>
          </a:stretch>
        </p:blipFill>
        <p:spPr>
          <a:xfrm>
            <a:off x="3933175" y="1495799"/>
            <a:ext cx="1691901" cy="951699"/>
          </a:xfrm>
          <a:prstGeom prst="rect">
            <a:avLst/>
          </a:prstGeom>
          <a:noFill/>
          <a:ln>
            <a:noFill/>
          </a:ln>
        </p:spPr>
      </p:pic>
      <p:sp>
        <p:nvSpPr>
          <p:cNvPr id="170" name="Shape 170"/>
          <p:cNvSpPr txBox="1"/>
          <p:nvPr/>
        </p:nvSpPr>
        <p:spPr>
          <a:xfrm>
            <a:off x="6165650" y="0"/>
            <a:ext cx="3000000" cy="6966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1981</a:t>
            </a:r>
            <a:r>
              <a:rPr lang="en-GB" sz="1100">
                <a:solidFill>
                  <a:schemeClr val="dk1"/>
                </a:solidFill>
                <a:latin typeface="Calibri"/>
                <a:ea typeface="Calibri"/>
                <a:cs typeface="Calibri"/>
                <a:sym typeface="Calibri"/>
              </a:rPr>
              <a:t> MTV goes on the air running around the clock music videos, debuting with “Video Killed the Radio Star.”</a:t>
            </a:r>
          </a:p>
        </p:txBody>
      </p:sp>
      <p:pic>
        <p:nvPicPr>
          <p:cNvPr id="171" name="Shape 171"/>
          <p:cNvPicPr preferRelativeResize="0"/>
          <p:nvPr/>
        </p:nvPicPr>
        <p:blipFill>
          <a:blip r:embed="rId5">
            <a:alphaModFix/>
          </a:blip>
          <a:stretch>
            <a:fillRect/>
          </a:stretch>
        </p:blipFill>
        <p:spPr>
          <a:xfrm>
            <a:off x="6616923" y="768386"/>
            <a:ext cx="2100705" cy="1669974"/>
          </a:xfrm>
          <a:prstGeom prst="rect">
            <a:avLst/>
          </a:prstGeom>
          <a:noFill/>
          <a:ln>
            <a:noFill/>
          </a:ln>
        </p:spPr>
      </p:pic>
      <p:sp>
        <p:nvSpPr>
          <p:cNvPr id="172" name="Shape 172"/>
          <p:cNvSpPr txBox="1"/>
          <p:nvPr/>
        </p:nvSpPr>
        <p:spPr>
          <a:xfrm>
            <a:off x="0" y="2617825"/>
            <a:ext cx="3000000" cy="7683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1982</a:t>
            </a:r>
            <a:r>
              <a:rPr lang="en-GB" sz="1100">
                <a:solidFill>
                  <a:schemeClr val="dk1"/>
                </a:solidFill>
                <a:latin typeface="Calibri"/>
                <a:ea typeface="Calibri"/>
                <a:cs typeface="Calibri"/>
                <a:sym typeface="Calibri"/>
              </a:rPr>
              <a:t> Michael Jackson releases </a:t>
            </a:r>
            <a:r>
              <a:rPr lang="en-GB" sz="1100" i="1">
                <a:solidFill>
                  <a:schemeClr val="dk1"/>
                </a:solidFill>
                <a:latin typeface="Calibri"/>
                <a:ea typeface="Calibri"/>
                <a:cs typeface="Calibri"/>
                <a:sym typeface="Calibri"/>
              </a:rPr>
              <a:t>Thriller</a:t>
            </a:r>
            <a:r>
              <a:rPr lang="en-GB" sz="1100">
                <a:solidFill>
                  <a:schemeClr val="dk1"/>
                </a:solidFill>
                <a:latin typeface="Calibri"/>
                <a:ea typeface="Calibri"/>
                <a:cs typeface="Calibri"/>
                <a:sym typeface="Calibri"/>
              </a:rPr>
              <a:t>, which sells more than 25 million copies, becoming the biggest-selling album in history.</a:t>
            </a:r>
          </a:p>
        </p:txBody>
      </p:sp>
      <p:pic>
        <p:nvPicPr>
          <p:cNvPr id="173" name="Shape 173"/>
          <p:cNvPicPr preferRelativeResize="0"/>
          <p:nvPr/>
        </p:nvPicPr>
        <p:blipFill>
          <a:blip r:embed="rId6">
            <a:alphaModFix/>
          </a:blip>
          <a:stretch>
            <a:fillRect/>
          </a:stretch>
        </p:blipFill>
        <p:spPr>
          <a:xfrm>
            <a:off x="122050" y="3451292"/>
            <a:ext cx="2426675" cy="1526707"/>
          </a:xfrm>
          <a:prstGeom prst="rect">
            <a:avLst/>
          </a:prstGeom>
          <a:noFill/>
          <a:ln>
            <a:noFill/>
          </a:ln>
        </p:spPr>
      </p:pic>
      <p:sp>
        <p:nvSpPr>
          <p:cNvPr id="174" name="Shape 174"/>
          <p:cNvSpPr txBox="1"/>
          <p:nvPr/>
        </p:nvSpPr>
        <p:spPr>
          <a:xfrm>
            <a:off x="3082825" y="2495425"/>
            <a:ext cx="3000000" cy="10131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1983</a:t>
            </a:r>
            <a:r>
              <a:rPr lang="en-GB" sz="1100">
                <a:solidFill>
                  <a:schemeClr val="dk1"/>
                </a:solidFill>
                <a:latin typeface="Calibri"/>
                <a:ea typeface="Calibri"/>
                <a:cs typeface="Calibri"/>
                <a:sym typeface="Calibri"/>
              </a:rPr>
              <a:t> With the introduction of noise-free compact discs, the vinyl record begins a steep decline.</a:t>
            </a:r>
          </a:p>
        </p:txBody>
      </p:sp>
      <p:pic>
        <p:nvPicPr>
          <p:cNvPr id="175" name="Shape 175"/>
          <p:cNvPicPr preferRelativeResize="0"/>
          <p:nvPr/>
        </p:nvPicPr>
        <p:blipFill>
          <a:blip r:embed="rId7">
            <a:alphaModFix/>
          </a:blip>
          <a:stretch>
            <a:fillRect/>
          </a:stretch>
        </p:blipFill>
        <p:spPr>
          <a:xfrm>
            <a:off x="3268850" y="3080268"/>
            <a:ext cx="1691900" cy="1680906"/>
          </a:xfrm>
          <a:prstGeom prst="rect">
            <a:avLst/>
          </a:prstGeom>
          <a:noFill/>
          <a:ln>
            <a:noFill/>
          </a:ln>
        </p:spPr>
      </p:pic>
      <p:sp>
        <p:nvSpPr>
          <p:cNvPr id="176" name="Shape 176"/>
          <p:cNvSpPr txBox="1"/>
          <p:nvPr/>
        </p:nvSpPr>
        <p:spPr>
          <a:xfrm>
            <a:off x="6165650" y="2585250"/>
            <a:ext cx="3000000" cy="9516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1984</a:t>
            </a:r>
            <a:r>
              <a:rPr lang="en-GB" sz="1100">
                <a:solidFill>
                  <a:schemeClr val="dk1"/>
                </a:solidFill>
                <a:latin typeface="Calibri"/>
                <a:ea typeface="Calibri"/>
                <a:cs typeface="Calibri"/>
                <a:sym typeface="Calibri"/>
              </a:rPr>
              <a:t> Led by Bob Geldof, the band Band Aid releases "Do They Know It's Christmas," with proceeds of the single going to feed the starving in Africa.</a:t>
            </a:r>
          </a:p>
        </p:txBody>
      </p:sp>
      <p:pic>
        <p:nvPicPr>
          <p:cNvPr id="177" name="Shape 177"/>
          <p:cNvPicPr preferRelativeResize="0"/>
          <p:nvPr/>
        </p:nvPicPr>
        <p:blipFill>
          <a:blip r:embed="rId8">
            <a:alphaModFix/>
          </a:blip>
          <a:stretch>
            <a:fillRect/>
          </a:stretch>
        </p:blipFill>
        <p:spPr>
          <a:xfrm>
            <a:off x="7044000" y="3308017"/>
            <a:ext cx="1673629" cy="1669975"/>
          </a:xfrm>
          <a:prstGeom prst="rect">
            <a:avLst/>
          </a:prstGeom>
          <a:noFill/>
          <a:ln>
            <a:noFill/>
          </a:ln>
        </p:spPr>
      </p:pic>
      <p:cxnSp>
        <p:nvCxnSpPr>
          <p:cNvPr id="15" name="Shape 165"/>
          <p:cNvCxnSpPr/>
          <p:nvPr/>
        </p:nvCxnSpPr>
        <p:spPr>
          <a:xfrm rot="10800000" flipH="1">
            <a:off x="-4475" y="2510150"/>
            <a:ext cx="9174600" cy="3300"/>
          </a:xfrm>
          <a:prstGeom prst="straightConnector1">
            <a:avLst/>
          </a:prstGeom>
          <a:noFill/>
          <a:ln w="76200" cap="flat" cmpd="sng">
            <a:solidFill>
              <a:schemeClr val="dk2"/>
            </a:solidFill>
            <a:prstDash val="solid"/>
            <a:round/>
            <a:headEnd type="none" w="lg" len="lg"/>
            <a:tailEnd type="none" w="lg" len="lg"/>
          </a:ln>
        </p:spPr>
      </p:cxn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cxnSp>
        <p:nvCxnSpPr>
          <p:cNvPr id="182" name="Shape 182"/>
          <p:cNvCxnSpPr/>
          <p:nvPr/>
        </p:nvCxnSpPr>
        <p:spPr>
          <a:xfrm rot="10800000" flipH="1">
            <a:off x="-4475" y="2510150"/>
            <a:ext cx="9174600" cy="3300"/>
          </a:xfrm>
          <a:prstGeom prst="straightConnector1">
            <a:avLst/>
          </a:prstGeom>
          <a:noFill/>
          <a:ln w="76200" cap="flat" cmpd="sng">
            <a:solidFill>
              <a:schemeClr val="dk2"/>
            </a:solidFill>
            <a:prstDash val="solid"/>
            <a:round/>
            <a:headEnd type="none" w="lg" len="lg"/>
            <a:tailEnd type="none" w="lg" len="lg"/>
          </a:ln>
        </p:spPr>
      </p:cxnSp>
      <p:sp>
        <p:nvSpPr>
          <p:cNvPr id="183" name="Shape 183"/>
          <p:cNvSpPr txBox="1"/>
          <p:nvPr/>
        </p:nvSpPr>
        <p:spPr>
          <a:xfrm>
            <a:off x="0" y="0"/>
            <a:ext cx="3000000" cy="11256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1985</a:t>
            </a:r>
            <a:r>
              <a:rPr lang="en-GB" sz="1100">
                <a:solidFill>
                  <a:schemeClr val="dk1"/>
                </a:solidFill>
                <a:latin typeface="Calibri"/>
                <a:ea typeface="Calibri"/>
                <a:cs typeface="Calibri"/>
                <a:sym typeface="Calibri"/>
              </a:rPr>
              <a:t> Madonna launches her first road show, the Virgin Tour. Dozens of top-name musicians and bands perform at the Live Aid concerts in Philadelphia and London. The shows benefit African famine victims.</a:t>
            </a:r>
          </a:p>
        </p:txBody>
      </p:sp>
      <p:pic>
        <p:nvPicPr>
          <p:cNvPr id="184" name="Shape 184"/>
          <p:cNvPicPr preferRelativeResize="0"/>
          <p:nvPr/>
        </p:nvPicPr>
        <p:blipFill>
          <a:blip r:embed="rId3">
            <a:alphaModFix/>
          </a:blip>
          <a:stretch>
            <a:fillRect/>
          </a:stretch>
        </p:blipFill>
        <p:spPr>
          <a:xfrm>
            <a:off x="65719" y="1080500"/>
            <a:ext cx="1273249" cy="1322899"/>
          </a:xfrm>
          <a:prstGeom prst="rect">
            <a:avLst/>
          </a:prstGeom>
          <a:noFill/>
          <a:ln>
            <a:noFill/>
          </a:ln>
        </p:spPr>
      </p:pic>
      <p:pic>
        <p:nvPicPr>
          <p:cNvPr id="185" name="Shape 185"/>
          <p:cNvPicPr preferRelativeResize="0"/>
          <p:nvPr/>
        </p:nvPicPr>
        <p:blipFill>
          <a:blip r:embed="rId4">
            <a:alphaModFix/>
          </a:blip>
          <a:stretch>
            <a:fillRect/>
          </a:stretch>
        </p:blipFill>
        <p:spPr>
          <a:xfrm>
            <a:off x="1443625" y="1155025"/>
            <a:ext cx="1380998" cy="1173837"/>
          </a:xfrm>
          <a:prstGeom prst="rect">
            <a:avLst/>
          </a:prstGeom>
          <a:noFill/>
          <a:ln>
            <a:noFill/>
          </a:ln>
        </p:spPr>
      </p:pic>
      <p:sp>
        <p:nvSpPr>
          <p:cNvPr id="186" name="Shape 186"/>
          <p:cNvSpPr txBox="1"/>
          <p:nvPr/>
        </p:nvSpPr>
        <p:spPr>
          <a:xfrm>
            <a:off x="3072000" y="0"/>
            <a:ext cx="3000000" cy="11739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1987</a:t>
            </a:r>
            <a:r>
              <a:rPr lang="en-GB" sz="1100">
                <a:solidFill>
                  <a:schemeClr val="dk1"/>
                </a:solidFill>
                <a:latin typeface="Calibri"/>
                <a:ea typeface="Calibri"/>
                <a:cs typeface="Calibri"/>
                <a:sym typeface="Calibri"/>
              </a:rPr>
              <a:t> Though African, Latin American, and other genres of international music have been around for centuries, a group of small, London-based labels coin the term “world music,” which helps record sellers find rack space for the eclectic music.</a:t>
            </a:r>
          </a:p>
        </p:txBody>
      </p:sp>
      <p:pic>
        <p:nvPicPr>
          <p:cNvPr id="187" name="Shape 187"/>
          <p:cNvPicPr preferRelativeResize="0"/>
          <p:nvPr/>
        </p:nvPicPr>
        <p:blipFill>
          <a:blip r:embed="rId5">
            <a:alphaModFix/>
          </a:blip>
          <a:stretch>
            <a:fillRect/>
          </a:stretch>
        </p:blipFill>
        <p:spPr>
          <a:xfrm>
            <a:off x="3598400" y="1005950"/>
            <a:ext cx="2149712" cy="1322900"/>
          </a:xfrm>
          <a:prstGeom prst="rect">
            <a:avLst/>
          </a:prstGeom>
          <a:noFill/>
          <a:ln>
            <a:noFill/>
          </a:ln>
        </p:spPr>
      </p:pic>
      <p:sp>
        <p:nvSpPr>
          <p:cNvPr id="188" name="Shape 188"/>
          <p:cNvSpPr txBox="1"/>
          <p:nvPr/>
        </p:nvSpPr>
        <p:spPr>
          <a:xfrm>
            <a:off x="6144000" y="0"/>
            <a:ext cx="3000000" cy="6753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1990</a:t>
            </a:r>
            <a:r>
              <a:rPr lang="en-GB" sz="1100">
                <a:solidFill>
                  <a:schemeClr val="dk1"/>
                </a:solidFill>
                <a:latin typeface="Calibri"/>
                <a:ea typeface="Calibri"/>
                <a:cs typeface="Calibri"/>
                <a:sym typeface="Calibri"/>
              </a:rPr>
              <a:t> Euro dance band Milli Vanilli admits to lip-synching hits such as "Girl You Know Its True," and has its Grammy award revoked.</a:t>
            </a:r>
          </a:p>
        </p:txBody>
      </p:sp>
      <p:pic>
        <p:nvPicPr>
          <p:cNvPr id="189" name="Shape 189"/>
          <p:cNvPicPr preferRelativeResize="0"/>
          <p:nvPr/>
        </p:nvPicPr>
        <p:blipFill>
          <a:blip r:embed="rId6">
            <a:alphaModFix/>
          </a:blip>
          <a:stretch>
            <a:fillRect/>
          </a:stretch>
        </p:blipFill>
        <p:spPr>
          <a:xfrm>
            <a:off x="6231575" y="787850"/>
            <a:ext cx="2824850" cy="1412425"/>
          </a:xfrm>
          <a:prstGeom prst="rect">
            <a:avLst/>
          </a:prstGeom>
          <a:noFill/>
          <a:ln>
            <a:noFill/>
          </a:ln>
        </p:spPr>
      </p:pic>
      <p:sp>
        <p:nvSpPr>
          <p:cNvPr id="190" name="Shape 190"/>
          <p:cNvSpPr txBox="1"/>
          <p:nvPr/>
        </p:nvSpPr>
        <p:spPr>
          <a:xfrm>
            <a:off x="0" y="2590800"/>
            <a:ext cx="3000000" cy="11739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1991</a:t>
            </a:r>
            <a:r>
              <a:rPr lang="en-GB" sz="1100">
                <a:solidFill>
                  <a:schemeClr val="dk1"/>
                </a:solidFill>
                <a:latin typeface="Calibri"/>
                <a:ea typeface="Calibri"/>
                <a:cs typeface="Calibri"/>
                <a:sym typeface="Calibri"/>
              </a:rPr>
              <a:t> Seattle band Nirvana releases the song “Smells Like Teen Spirit” on the LP </a:t>
            </a:r>
            <a:r>
              <a:rPr lang="en-GB" sz="1100" i="1">
                <a:solidFill>
                  <a:schemeClr val="dk1"/>
                </a:solidFill>
                <a:latin typeface="Calibri"/>
                <a:ea typeface="Calibri"/>
                <a:cs typeface="Calibri"/>
                <a:sym typeface="Calibri"/>
              </a:rPr>
              <a:t>Nevermind</a:t>
            </a:r>
            <a:r>
              <a:rPr lang="en-GB" sz="1100">
                <a:solidFill>
                  <a:schemeClr val="dk1"/>
                </a:solidFill>
                <a:latin typeface="Calibri"/>
                <a:ea typeface="Calibri"/>
                <a:cs typeface="Calibri"/>
                <a:sym typeface="Calibri"/>
              </a:rPr>
              <a:t> and enjoys national success. With Nirvana's hit comes the grunge movement, which is characterized by distorted guitars, dispirited vocals, and lots of flannel.</a:t>
            </a:r>
          </a:p>
        </p:txBody>
      </p:sp>
      <p:pic>
        <p:nvPicPr>
          <p:cNvPr id="191" name="Shape 191"/>
          <p:cNvPicPr preferRelativeResize="0"/>
          <p:nvPr/>
        </p:nvPicPr>
        <p:blipFill>
          <a:blip r:embed="rId7">
            <a:alphaModFix/>
          </a:blip>
          <a:stretch>
            <a:fillRect/>
          </a:stretch>
        </p:blipFill>
        <p:spPr>
          <a:xfrm>
            <a:off x="183215" y="3842046"/>
            <a:ext cx="2191149" cy="1227050"/>
          </a:xfrm>
          <a:prstGeom prst="rect">
            <a:avLst/>
          </a:prstGeom>
          <a:noFill/>
          <a:ln>
            <a:noFill/>
          </a:ln>
        </p:spPr>
      </p:pic>
      <p:sp>
        <p:nvSpPr>
          <p:cNvPr id="192" name="Shape 192"/>
          <p:cNvSpPr txBox="1"/>
          <p:nvPr/>
        </p:nvSpPr>
        <p:spPr>
          <a:xfrm>
            <a:off x="3072000" y="2514600"/>
            <a:ext cx="3000000" cy="9714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1994</a:t>
            </a:r>
            <a:r>
              <a:rPr lang="en-GB" sz="1100">
                <a:solidFill>
                  <a:schemeClr val="dk1"/>
                </a:solidFill>
                <a:latin typeface="Calibri"/>
                <a:ea typeface="Calibri"/>
                <a:cs typeface="Calibri"/>
                <a:sym typeface="Calibri"/>
              </a:rPr>
              <a:t> Woodstock '94 commemorates the original weekend-long concert. Green Day and Nine Inch Nails join Woodstock veterans including Santana and Joe Cocker.</a:t>
            </a:r>
          </a:p>
        </p:txBody>
      </p:sp>
      <p:pic>
        <p:nvPicPr>
          <p:cNvPr id="193" name="Shape 193"/>
          <p:cNvPicPr preferRelativeResize="0"/>
          <p:nvPr/>
        </p:nvPicPr>
        <p:blipFill>
          <a:blip r:embed="rId8">
            <a:alphaModFix/>
          </a:blip>
          <a:stretch>
            <a:fillRect/>
          </a:stretch>
        </p:blipFill>
        <p:spPr>
          <a:xfrm>
            <a:off x="4577248" y="3214175"/>
            <a:ext cx="1335175" cy="751023"/>
          </a:xfrm>
          <a:prstGeom prst="rect">
            <a:avLst/>
          </a:prstGeom>
          <a:noFill/>
          <a:ln>
            <a:noFill/>
          </a:ln>
        </p:spPr>
      </p:pic>
      <p:pic>
        <p:nvPicPr>
          <p:cNvPr id="194" name="Shape 194"/>
          <p:cNvPicPr preferRelativeResize="0"/>
          <p:nvPr/>
        </p:nvPicPr>
        <p:blipFill>
          <a:blip r:embed="rId9">
            <a:alphaModFix/>
          </a:blip>
          <a:stretch>
            <a:fillRect/>
          </a:stretch>
        </p:blipFill>
        <p:spPr>
          <a:xfrm>
            <a:off x="3130775" y="3401675"/>
            <a:ext cx="1581098" cy="830075"/>
          </a:xfrm>
          <a:prstGeom prst="rect">
            <a:avLst/>
          </a:prstGeom>
          <a:noFill/>
          <a:ln>
            <a:noFill/>
          </a:ln>
        </p:spPr>
      </p:pic>
      <p:pic>
        <p:nvPicPr>
          <p:cNvPr id="195" name="Shape 195"/>
          <p:cNvPicPr preferRelativeResize="0"/>
          <p:nvPr/>
        </p:nvPicPr>
        <p:blipFill>
          <a:blip r:embed="rId10">
            <a:alphaModFix/>
          </a:blip>
          <a:stretch>
            <a:fillRect/>
          </a:stretch>
        </p:blipFill>
        <p:spPr>
          <a:xfrm>
            <a:off x="4433962" y="4017893"/>
            <a:ext cx="1121115" cy="1125600"/>
          </a:xfrm>
          <a:prstGeom prst="rect">
            <a:avLst/>
          </a:prstGeom>
          <a:noFill/>
          <a:ln>
            <a:noFill/>
          </a:ln>
        </p:spPr>
      </p:pic>
      <p:sp>
        <p:nvSpPr>
          <p:cNvPr id="196" name="Shape 196"/>
          <p:cNvSpPr txBox="1"/>
          <p:nvPr/>
        </p:nvSpPr>
        <p:spPr>
          <a:xfrm>
            <a:off x="6144000" y="2590799"/>
            <a:ext cx="3000000" cy="9714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1995</a:t>
            </a:r>
            <a:r>
              <a:rPr lang="en-GB" sz="1100">
                <a:solidFill>
                  <a:schemeClr val="dk1"/>
                </a:solidFill>
                <a:latin typeface="Calibri"/>
                <a:ea typeface="Calibri"/>
                <a:cs typeface="Calibri"/>
                <a:sym typeface="Calibri"/>
              </a:rPr>
              <a:t> The Rock and Roll Hall of Fame Museum opens in Cleveland. Renowned architect I. M. Pei designed the ultra-modern, 150,000 square-foot building. Grateful Dead frontman Jerry Garcia dies.</a:t>
            </a:r>
          </a:p>
        </p:txBody>
      </p:sp>
      <p:pic>
        <p:nvPicPr>
          <p:cNvPr id="197" name="Shape 197"/>
          <p:cNvPicPr preferRelativeResize="0"/>
          <p:nvPr/>
        </p:nvPicPr>
        <p:blipFill>
          <a:blip r:embed="rId11">
            <a:alphaModFix/>
          </a:blip>
          <a:stretch>
            <a:fillRect/>
          </a:stretch>
        </p:blipFill>
        <p:spPr>
          <a:xfrm>
            <a:off x="6645300" y="3562198"/>
            <a:ext cx="2191150" cy="1462094"/>
          </a:xfrm>
          <a:prstGeom prst="rect">
            <a:avLst/>
          </a:prstGeom>
          <a:noFill/>
          <a:ln>
            <a:noFill/>
          </a:ln>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cxnSp>
        <p:nvCxnSpPr>
          <p:cNvPr id="202" name="Shape 202"/>
          <p:cNvCxnSpPr/>
          <p:nvPr/>
        </p:nvCxnSpPr>
        <p:spPr>
          <a:xfrm rot="10800000" flipH="1">
            <a:off x="-4475" y="2510150"/>
            <a:ext cx="9174600" cy="3300"/>
          </a:xfrm>
          <a:prstGeom prst="straightConnector1">
            <a:avLst/>
          </a:prstGeom>
          <a:noFill/>
          <a:ln w="76200" cap="flat" cmpd="sng">
            <a:solidFill>
              <a:schemeClr val="dk2"/>
            </a:solidFill>
            <a:prstDash val="solid"/>
            <a:round/>
            <a:headEnd type="none" w="lg" len="lg"/>
            <a:tailEnd type="none" w="lg" len="lg"/>
          </a:ln>
        </p:spPr>
      </p:cxnSp>
      <p:sp>
        <p:nvSpPr>
          <p:cNvPr id="203" name="Shape 203"/>
          <p:cNvSpPr txBox="1"/>
          <p:nvPr/>
        </p:nvSpPr>
        <p:spPr>
          <a:xfrm>
            <a:off x="0" y="0"/>
            <a:ext cx="3000000" cy="9630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1996</a:t>
            </a:r>
            <a:r>
              <a:rPr lang="en-GB" sz="1100">
                <a:solidFill>
                  <a:schemeClr val="dk1"/>
                </a:solidFill>
                <a:latin typeface="Calibri"/>
                <a:ea typeface="Calibri"/>
                <a:cs typeface="Calibri"/>
                <a:sym typeface="Calibri"/>
              </a:rPr>
              <a:t> Janet Jackson becomes the highest-paid musician in history when she signs an $80-million deal with Virgin Records. Jazz great Ella Fitzgerald dies.</a:t>
            </a:r>
          </a:p>
        </p:txBody>
      </p:sp>
      <p:pic>
        <p:nvPicPr>
          <p:cNvPr id="204" name="Shape 204"/>
          <p:cNvPicPr preferRelativeResize="0"/>
          <p:nvPr/>
        </p:nvPicPr>
        <p:blipFill>
          <a:blip r:embed="rId3">
            <a:alphaModFix/>
          </a:blip>
          <a:stretch>
            <a:fillRect/>
          </a:stretch>
        </p:blipFill>
        <p:spPr>
          <a:xfrm>
            <a:off x="80700" y="907360"/>
            <a:ext cx="2919300" cy="1532640"/>
          </a:xfrm>
          <a:prstGeom prst="rect">
            <a:avLst/>
          </a:prstGeom>
          <a:noFill/>
          <a:ln>
            <a:noFill/>
          </a:ln>
        </p:spPr>
      </p:pic>
      <p:sp>
        <p:nvSpPr>
          <p:cNvPr id="205" name="Shape 205"/>
          <p:cNvSpPr txBox="1"/>
          <p:nvPr/>
        </p:nvSpPr>
        <p:spPr>
          <a:xfrm>
            <a:off x="3072000" y="0"/>
            <a:ext cx="3000000" cy="501900"/>
          </a:xfrm>
          <a:prstGeom prst="rect">
            <a:avLst/>
          </a:prstGeom>
          <a:noFill/>
          <a:ln>
            <a:noFill/>
          </a:ln>
        </p:spPr>
        <p:txBody>
          <a:bodyPr lIns="91425" tIns="91425" rIns="91425" bIns="91425" anchor="ctr" anchorCtr="0">
            <a:noAutofit/>
          </a:bodyPr>
          <a:lstStyle/>
          <a:p>
            <a:pPr lvl="0" rtl="0">
              <a:spcBef>
                <a:spcPts val="0"/>
              </a:spcBef>
              <a:buNone/>
            </a:pPr>
            <a:r>
              <a:rPr lang="en-GB" sz="1100" b="1">
                <a:solidFill>
                  <a:schemeClr val="dk1"/>
                </a:solidFill>
                <a:latin typeface="Calibri"/>
                <a:ea typeface="Calibri"/>
                <a:cs typeface="Calibri"/>
                <a:sym typeface="Calibri"/>
              </a:rPr>
              <a:t>1998</a:t>
            </a:r>
            <a:r>
              <a:rPr lang="en-GB" sz="1100">
                <a:solidFill>
                  <a:schemeClr val="dk1"/>
                </a:solidFill>
                <a:latin typeface="Calibri"/>
                <a:ea typeface="Calibri"/>
                <a:cs typeface="Calibri"/>
                <a:sym typeface="Calibri"/>
              </a:rPr>
              <a:t> Legendary crooner Frank Sinatra dies of a heart attack at age 82.</a:t>
            </a:r>
          </a:p>
        </p:txBody>
      </p:sp>
      <p:pic>
        <p:nvPicPr>
          <p:cNvPr id="206" name="Shape 206"/>
          <p:cNvPicPr preferRelativeResize="0"/>
          <p:nvPr/>
        </p:nvPicPr>
        <p:blipFill>
          <a:blip r:embed="rId4">
            <a:alphaModFix/>
          </a:blip>
          <a:stretch>
            <a:fillRect/>
          </a:stretch>
        </p:blipFill>
        <p:spPr>
          <a:xfrm>
            <a:off x="3204743" y="682863"/>
            <a:ext cx="2389572" cy="1646323"/>
          </a:xfrm>
          <a:prstGeom prst="rect">
            <a:avLst/>
          </a:prstGeom>
          <a:noFill/>
          <a:ln>
            <a:noFill/>
          </a:ln>
        </p:spPr>
      </p:pic>
      <p:sp>
        <p:nvSpPr>
          <p:cNvPr id="207" name="Shape 207"/>
          <p:cNvSpPr txBox="1"/>
          <p:nvPr/>
        </p:nvSpPr>
        <p:spPr>
          <a:xfrm>
            <a:off x="6144000" y="0"/>
            <a:ext cx="3000000" cy="18486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a:solidFill>
                  <a:schemeClr val="dk1"/>
                </a:solidFill>
              </a:rPr>
              <a:t>1999</a:t>
            </a:r>
            <a:r>
              <a:rPr lang="en-GB" sz="1100">
                <a:solidFill>
                  <a:schemeClr val="dk1"/>
                </a:solidFill>
              </a:rPr>
              <a:t> The merger of two major recording labels, Universal and Polygram, causes upheaval in the recording industry. It is estimated that the new company, Universal Music Group, controls 25% of the worldwide music market. Woodstock '99 kicks off in Rome, N.Y. Concertgoers complain that the spirit of the original Woodstock has been compromised and commercialized.</a:t>
            </a:r>
          </a:p>
        </p:txBody>
      </p:sp>
      <p:sp>
        <p:nvSpPr>
          <p:cNvPr id="208" name="Shape 208"/>
          <p:cNvSpPr txBox="1"/>
          <p:nvPr/>
        </p:nvSpPr>
        <p:spPr>
          <a:xfrm>
            <a:off x="0" y="2590800"/>
            <a:ext cx="3000000" cy="16464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GB" sz="1100" b="1">
                <a:solidFill>
                  <a:schemeClr val="dk1"/>
                </a:solidFill>
              </a:rPr>
              <a:t>2000</a:t>
            </a:r>
            <a:r>
              <a:rPr lang="en-GB" sz="1100">
                <a:solidFill>
                  <a:schemeClr val="dk1"/>
                </a:solidFill>
              </a:rPr>
              <a:t> The Internet transforms music scene as companies offer free music over the Internet without paying copyright fees. Music industry executives take the issue to court. A ruling prompts Napster to stop distributing copyrighted music free and team up with industry giant Bertelsmann to provide material for a fee.</a:t>
            </a:r>
          </a:p>
        </p:txBody>
      </p:sp>
      <p:pic>
        <p:nvPicPr>
          <p:cNvPr id="209" name="Shape 209"/>
          <p:cNvPicPr preferRelativeResize="0"/>
          <p:nvPr/>
        </p:nvPicPr>
        <p:blipFill>
          <a:blip r:embed="rId5">
            <a:alphaModFix/>
          </a:blip>
          <a:stretch>
            <a:fillRect/>
          </a:stretch>
        </p:blipFill>
        <p:spPr>
          <a:xfrm>
            <a:off x="80699" y="4387999"/>
            <a:ext cx="2767420" cy="501899"/>
          </a:xfrm>
          <a:prstGeom prst="rect">
            <a:avLst/>
          </a:prstGeom>
          <a:noFill/>
          <a:ln>
            <a:noFill/>
          </a:ln>
        </p:spPr>
      </p:pic>
    </p:spTree>
  </p:cSld>
  <p:clrMapOvr>
    <a:masterClrMapping/>
  </p:clrMapOvr>
  <p:transition spd="slow">
    <p:fade/>
  </p:transition>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1569</Words>
  <Application>Microsoft Office PowerPoint</Application>
  <PresentationFormat>On-screen Show (16:9)</PresentationFormat>
  <Paragraphs>54</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simple-light-2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ahs</cp:lastModifiedBy>
  <cp:revision>3</cp:revision>
  <dcterms:modified xsi:type="dcterms:W3CDTF">2016-11-11T12:09:20Z</dcterms:modified>
</cp:coreProperties>
</file>